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4.xml" ContentType="application/vnd.openxmlformats-officedocument.drawingml.chart+xml"/>
  <Override PartName="/ppt/theme/themeOverride4.xml" ContentType="application/vnd.openxmlformats-officedocument.themeOverr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872" autoAdjust="0"/>
  </p:normalViewPr>
  <p:slideViewPr>
    <p:cSldViewPr snapToGrid="0" showGuides="1">
      <p:cViewPr varScale="1">
        <p:scale>
          <a:sx n="64" d="100"/>
          <a:sy n="64" d="100"/>
        </p:scale>
        <p:origin x="97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H:\empresas\Alcald&#237;as\Alcaldia%20de%20Bello\proyecto\personal\MECI%20de%202014\diagnostico_meci_2014.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H:\empresas\Alcald&#237;as\Alcaldia%20de%20Bello\proyecto\personal\MECI%20de%202014\diagnostico_meci_2014.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H:\empresas\Alcald&#237;as\Alcaldia%20de%20Bello\proyecto\personal\MECI%20de%202014\diagnostico_meci_2014.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H:\empresas\Alcald&#237;as\Alcaldia%20de%20Bello\proyecto\personal\MECI%20de%202014\diagnostico_meci_2014.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DIAGNÓSTICO ELEMENTO 2.2.1 </a:t>
            </a:r>
            <a:r>
              <a:rPr lang="es-CO"/>
              <a:t>AUDITORÍA INTERNA</a:t>
            </a:r>
            <a:endParaRPr lang="en-US"/>
          </a:p>
        </c:rich>
      </c:tx>
      <c:layout>
        <c:manualLayout>
          <c:xMode val="edge"/>
          <c:yMode val="edge"/>
          <c:x val="0.19362886978577218"/>
          <c:y val="3.9076236495838431E-3"/>
        </c:manualLayout>
      </c:layout>
      <c:overlay val="0"/>
    </c:title>
    <c:autoTitleDeleted val="0"/>
    <c:plotArea>
      <c:layout>
        <c:manualLayout>
          <c:layoutTarget val="inner"/>
          <c:xMode val="edge"/>
          <c:yMode val="edge"/>
          <c:x val="8.0664274763819654E-2"/>
          <c:y val="0.13095299765160931"/>
          <c:w val="0.90098710138296911"/>
          <c:h val="0.59626781168177934"/>
        </c:manualLayout>
      </c:layout>
      <c:barChart>
        <c:barDir val="col"/>
        <c:grouping val="clustered"/>
        <c:varyColors val="0"/>
        <c:ser>
          <c:idx val="1"/>
          <c:order val="0"/>
          <c:tx>
            <c:strRef>
              <c:f>'Dx MECI 2014 2.2.1'!$I$1</c:f>
              <c:strCache>
                <c:ptCount val="1"/>
                <c:pt idx="0">
                  <c:v>% Avance 2014-10-02</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'Dx MECI 2014 2.2.1'!$C$2:$C$5</c:f>
              <c:strCache>
                <c:ptCount val="4"/>
                <c:pt idx="0">
                  <c:v>Procedimiento de auditoría Interna </c:v>
                </c:pt>
                <c:pt idx="1">
                  <c:v>Programa de auditorías - Plan de Auditoría</c:v>
                </c:pt>
                <c:pt idx="2">
                  <c:v>Informe Ejecutivo Anual de Control Interno </c:v>
                </c:pt>
                <c:pt idx="3">
                  <c:v>SUBTOTAL</c:v>
                </c:pt>
              </c:strCache>
            </c:strRef>
          </c:cat>
          <c:val>
            <c:numRef>
              <c:f>'Dx MECI 2014 2.2.1'!$I$2:$I$5</c:f>
              <c:numCache>
                <c:formatCode>0%</c:formatCode>
                <c:ptCount val="4"/>
                <c:pt idx="0">
                  <c:v>0.75</c:v>
                </c:pt>
                <c:pt idx="1">
                  <c:v>0.75</c:v>
                </c:pt>
                <c:pt idx="2">
                  <c:v>0.75</c:v>
                </c:pt>
                <c:pt idx="3">
                  <c:v>0.75</c:v>
                </c:pt>
              </c:numCache>
            </c:numRef>
          </c:val>
        </c:ser>
        <c:dLbls>
          <c:showLegendKey val="0"/>
          <c:showVal val="0"/>
          <c:showCatName val="0"/>
          <c:showSerName val="0"/>
          <c:showPercent val="0"/>
          <c:showBubbleSize val="0"/>
        </c:dLbls>
        <c:gapWidth val="75"/>
        <c:overlap val="-25"/>
        <c:axId val="282778344"/>
        <c:axId val="282772464"/>
      </c:barChart>
      <c:catAx>
        <c:axId val="282778344"/>
        <c:scaling>
          <c:orientation val="minMax"/>
        </c:scaling>
        <c:delete val="0"/>
        <c:axPos val="b"/>
        <c:numFmt formatCode="General" sourceLinked="0"/>
        <c:majorTickMark val="none"/>
        <c:minorTickMark val="none"/>
        <c:tickLblPos val="nextTo"/>
        <c:crossAx val="282772464"/>
        <c:crosses val="autoZero"/>
        <c:auto val="1"/>
        <c:lblAlgn val="ctr"/>
        <c:lblOffset val="100"/>
        <c:noMultiLvlLbl val="0"/>
      </c:catAx>
      <c:valAx>
        <c:axId val="282772464"/>
        <c:scaling>
          <c:orientation val="minMax"/>
          <c:max val="1"/>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ajorGridlines>
        <c:numFmt formatCode="0%" sourceLinked="1"/>
        <c:majorTickMark val="none"/>
        <c:minorTickMark val="none"/>
        <c:tickLblPos val="nextTo"/>
        <c:spPr>
          <a:ln w="9525">
            <a:noFill/>
          </a:ln>
        </c:spPr>
        <c:crossAx val="282778344"/>
        <c:crosses val="autoZero"/>
        <c:crossBetween val="between"/>
      </c:valAx>
      <c:spPr>
        <a:solidFill>
          <a:schemeClr val="bg1">
            <a:lumMod val="95000"/>
          </a:schemeClr>
        </a:solidFill>
      </c:spPr>
    </c:plotArea>
    <c:legend>
      <c:legendPos val="b"/>
      <c:layout>
        <c:manualLayout>
          <c:xMode val="edge"/>
          <c:yMode val="edge"/>
          <c:x val="0.37904034931413388"/>
          <c:y val="0.92624961010308515"/>
          <c:w val="0.2949262764172827"/>
          <c:h val="6.988565559739815E-2"/>
        </c:manualLayout>
      </c:layout>
      <c:overlay val="0"/>
    </c:legend>
    <c:plotVisOnly val="1"/>
    <c:dispBlanksAs val="gap"/>
    <c:showDLblsOverMax val="0"/>
  </c:chart>
  <c:txPr>
    <a:bodyPr/>
    <a:lstStyle/>
    <a:p>
      <a:pPr>
        <a:defRPr sz="1200"/>
      </a:pPr>
      <a:endParaRPr lang="es-CO"/>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DIAGNÓSTICO ELEMENTO 2.2.1 </a:t>
            </a:r>
            <a:r>
              <a:rPr lang="es-CO"/>
              <a:t>AUDITORÍA INTERNA</a:t>
            </a:r>
            <a:endParaRPr lang="en-US"/>
          </a:p>
        </c:rich>
      </c:tx>
      <c:layout>
        <c:manualLayout>
          <c:xMode val="edge"/>
          <c:yMode val="edge"/>
          <c:x val="0.19362886978577218"/>
          <c:y val="3.9076236495838431E-3"/>
        </c:manualLayout>
      </c:layout>
      <c:overlay val="0"/>
    </c:title>
    <c:autoTitleDeleted val="0"/>
    <c:plotArea>
      <c:layout>
        <c:manualLayout>
          <c:layoutTarget val="inner"/>
          <c:xMode val="edge"/>
          <c:yMode val="edge"/>
          <c:x val="8.0664274763819654E-2"/>
          <c:y val="0.13095299765160931"/>
          <c:w val="0.90098710138296911"/>
          <c:h val="0.59626781168177934"/>
        </c:manualLayout>
      </c:layout>
      <c:barChart>
        <c:barDir val="col"/>
        <c:grouping val="clustered"/>
        <c:varyColors val="0"/>
        <c:ser>
          <c:idx val="1"/>
          <c:order val="0"/>
          <c:tx>
            <c:strRef>
              <c:f>'Dx MECI 2014 2.2.1'!$I$1</c:f>
              <c:strCache>
                <c:ptCount val="1"/>
                <c:pt idx="0">
                  <c:v>% Avance 2014-10-02</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'Dx MECI 2014 2.2.1'!$C$2:$C$5</c:f>
              <c:strCache>
                <c:ptCount val="4"/>
                <c:pt idx="0">
                  <c:v>Procedimiento de auditoría Interna </c:v>
                </c:pt>
                <c:pt idx="1">
                  <c:v>Programa de auditorías - Plan de Auditoría</c:v>
                </c:pt>
                <c:pt idx="2">
                  <c:v>Informe Ejecutivo Anual de Control Interno </c:v>
                </c:pt>
                <c:pt idx="3">
                  <c:v>SUBTOTAL</c:v>
                </c:pt>
              </c:strCache>
            </c:strRef>
          </c:cat>
          <c:val>
            <c:numRef>
              <c:f>'Dx MECI 2014 2.2.1'!$I$2:$I$5</c:f>
              <c:numCache>
                <c:formatCode>0%</c:formatCode>
                <c:ptCount val="4"/>
                <c:pt idx="0">
                  <c:v>0.75</c:v>
                </c:pt>
                <c:pt idx="1">
                  <c:v>0.75</c:v>
                </c:pt>
                <c:pt idx="2">
                  <c:v>0.75</c:v>
                </c:pt>
                <c:pt idx="3">
                  <c:v>0.75</c:v>
                </c:pt>
              </c:numCache>
            </c:numRef>
          </c:val>
        </c:ser>
        <c:dLbls>
          <c:showLegendKey val="0"/>
          <c:showVal val="0"/>
          <c:showCatName val="0"/>
          <c:showSerName val="0"/>
          <c:showPercent val="0"/>
          <c:showBubbleSize val="0"/>
        </c:dLbls>
        <c:gapWidth val="75"/>
        <c:overlap val="-25"/>
        <c:axId val="330519944"/>
        <c:axId val="330511712"/>
      </c:barChart>
      <c:catAx>
        <c:axId val="330519944"/>
        <c:scaling>
          <c:orientation val="minMax"/>
        </c:scaling>
        <c:delete val="0"/>
        <c:axPos val="b"/>
        <c:numFmt formatCode="General" sourceLinked="0"/>
        <c:majorTickMark val="none"/>
        <c:minorTickMark val="none"/>
        <c:tickLblPos val="nextTo"/>
        <c:crossAx val="330511712"/>
        <c:crosses val="autoZero"/>
        <c:auto val="1"/>
        <c:lblAlgn val="ctr"/>
        <c:lblOffset val="100"/>
        <c:noMultiLvlLbl val="0"/>
      </c:catAx>
      <c:valAx>
        <c:axId val="330511712"/>
        <c:scaling>
          <c:orientation val="minMax"/>
          <c:max val="1"/>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ajorGridlines>
        <c:numFmt formatCode="0%" sourceLinked="1"/>
        <c:majorTickMark val="none"/>
        <c:minorTickMark val="none"/>
        <c:tickLblPos val="nextTo"/>
        <c:spPr>
          <a:ln w="9525">
            <a:noFill/>
          </a:ln>
        </c:spPr>
        <c:crossAx val="330519944"/>
        <c:crosses val="autoZero"/>
        <c:crossBetween val="between"/>
      </c:valAx>
      <c:spPr>
        <a:solidFill>
          <a:schemeClr val="bg1">
            <a:lumMod val="95000"/>
          </a:schemeClr>
        </a:solidFill>
      </c:spPr>
    </c:plotArea>
    <c:legend>
      <c:legendPos val="b"/>
      <c:layout>
        <c:manualLayout>
          <c:xMode val="edge"/>
          <c:yMode val="edge"/>
          <c:x val="0.37904034931413388"/>
          <c:y val="0.92624961010308515"/>
          <c:w val="0.2949262764172827"/>
          <c:h val="6.988565559739815E-2"/>
        </c:manualLayout>
      </c:layout>
      <c:overlay val="0"/>
    </c:legend>
    <c:plotVisOnly val="1"/>
    <c:dispBlanksAs val="gap"/>
    <c:showDLblsOverMax val="0"/>
  </c:chart>
  <c:txPr>
    <a:bodyPr/>
    <a:lstStyle/>
    <a:p>
      <a:pPr>
        <a:defRPr sz="1200"/>
      </a:pPr>
      <a:endParaRPr lang="es-CO"/>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DIAGNÓSTICO ELEMENTO 2.2.1 </a:t>
            </a:r>
            <a:r>
              <a:rPr lang="es-CO"/>
              <a:t>AUDITORÍA INTERNA</a:t>
            </a:r>
            <a:endParaRPr lang="en-US"/>
          </a:p>
        </c:rich>
      </c:tx>
      <c:layout>
        <c:manualLayout>
          <c:xMode val="edge"/>
          <c:yMode val="edge"/>
          <c:x val="0.19362886978577218"/>
          <c:y val="3.9076236495838431E-3"/>
        </c:manualLayout>
      </c:layout>
      <c:overlay val="0"/>
    </c:title>
    <c:autoTitleDeleted val="0"/>
    <c:plotArea>
      <c:layout>
        <c:manualLayout>
          <c:layoutTarget val="inner"/>
          <c:xMode val="edge"/>
          <c:yMode val="edge"/>
          <c:x val="8.0664274763819654E-2"/>
          <c:y val="0.13095299765160931"/>
          <c:w val="0.90098710138296911"/>
          <c:h val="0.59626781168177934"/>
        </c:manualLayout>
      </c:layout>
      <c:barChart>
        <c:barDir val="col"/>
        <c:grouping val="clustered"/>
        <c:varyColors val="0"/>
        <c:ser>
          <c:idx val="1"/>
          <c:order val="0"/>
          <c:tx>
            <c:strRef>
              <c:f>'Dx MECI 2014 2.2.1'!$I$1</c:f>
              <c:strCache>
                <c:ptCount val="1"/>
                <c:pt idx="0">
                  <c:v>% Avance 2014-10-02</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'Dx MECI 2014 2.2.1'!$C$2:$C$5</c:f>
              <c:strCache>
                <c:ptCount val="4"/>
                <c:pt idx="0">
                  <c:v>Procedimiento de auditoría Interna </c:v>
                </c:pt>
                <c:pt idx="1">
                  <c:v>Programa de auditorías - Plan de Auditoría</c:v>
                </c:pt>
                <c:pt idx="2">
                  <c:v>Informe Ejecutivo Anual de Control Interno </c:v>
                </c:pt>
                <c:pt idx="3">
                  <c:v>SUBTOTAL</c:v>
                </c:pt>
              </c:strCache>
            </c:strRef>
          </c:cat>
          <c:val>
            <c:numRef>
              <c:f>'Dx MECI 2014 2.2.1'!$I$2:$I$5</c:f>
              <c:numCache>
                <c:formatCode>0%</c:formatCode>
                <c:ptCount val="4"/>
                <c:pt idx="0">
                  <c:v>0.75</c:v>
                </c:pt>
                <c:pt idx="1">
                  <c:v>0.75</c:v>
                </c:pt>
                <c:pt idx="2">
                  <c:v>0.75</c:v>
                </c:pt>
                <c:pt idx="3">
                  <c:v>0.75</c:v>
                </c:pt>
              </c:numCache>
            </c:numRef>
          </c:val>
        </c:ser>
        <c:dLbls>
          <c:showLegendKey val="0"/>
          <c:showVal val="0"/>
          <c:showCatName val="0"/>
          <c:showSerName val="0"/>
          <c:showPercent val="0"/>
          <c:showBubbleSize val="0"/>
        </c:dLbls>
        <c:gapWidth val="75"/>
        <c:overlap val="-25"/>
        <c:axId val="330529352"/>
        <c:axId val="330530528"/>
      </c:barChart>
      <c:catAx>
        <c:axId val="330529352"/>
        <c:scaling>
          <c:orientation val="minMax"/>
        </c:scaling>
        <c:delete val="0"/>
        <c:axPos val="b"/>
        <c:numFmt formatCode="General" sourceLinked="0"/>
        <c:majorTickMark val="none"/>
        <c:minorTickMark val="none"/>
        <c:tickLblPos val="nextTo"/>
        <c:crossAx val="330530528"/>
        <c:crosses val="autoZero"/>
        <c:auto val="1"/>
        <c:lblAlgn val="ctr"/>
        <c:lblOffset val="100"/>
        <c:noMultiLvlLbl val="0"/>
      </c:catAx>
      <c:valAx>
        <c:axId val="330530528"/>
        <c:scaling>
          <c:orientation val="minMax"/>
          <c:max val="1"/>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ajorGridlines>
        <c:numFmt formatCode="0%" sourceLinked="1"/>
        <c:majorTickMark val="none"/>
        <c:minorTickMark val="none"/>
        <c:tickLblPos val="nextTo"/>
        <c:spPr>
          <a:ln w="9525">
            <a:noFill/>
          </a:ln>
        </c:spPr>
        <c:crossAx val="330529352"/>
        <c:crosses val="autoZero"/>
        <c:crossBetween val="between"/>
      </c:valAx>
      <c:spPr>
        <a:solidFill>
          <a:schemeClr val="bg1">
            <a:lumMod val="95000"/>
          </a:schemeClr>
        </a:solidFill>
      </c:spPr>
    </c:plotArea>
    <c:legend>
      <c:legendPos val="b"/>
      <c:layout>
        <c:manualLayout>
          <c:xMode val="edge"/>
          <c:yMode val="edge"/>
          <c:x val="0.37904034931413388"/>
          <c:y val="0.92624961010308515"/>
          <c:w val="0.2949262764172827"/>
          <c:h val="6.988565559739815E-2"/>
        </c:manualLayout>
      </c:layout>
      <c:overlay val="0"/>
    </c:legend>
    <c:plotVisOnly val="1"/>
    <c:dispBlanksAs val="gap"/>
    <c:showDLblsOverMax val="0"/>
  </c:chart>
  <c:txPr>
    <a:bodyPr/>
    <a:lstStyle/>
    <a:p>
      <a:pPr>
        <a:defRPr sz="1200"/>
      </a:pPr>
      <a:endParaRPr lang="es-CO"/>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a:t>DIAGNÓSTICO ELEMENTO 2.2.1 </a:t>
            </a:r>
            <a:r>
              <a:rPr lang="es-CO"/>
              <a:t>AUDITORÍA INTERNA</a:t>
            </a:r>
            <a:endParaRPr lang="en-US"/>
          </a:p>
        </c:rich>
      </c:tx>
      <c:layout>
        <c:manualLayout>
          <c:xMode val="edge"/>
          <c:yMode val="edge"/>
          <c:x val="0.19362886978577218"/>
          <c:y val="3.9076236495838431E-3"/>
        </c:manualLayout>
      </c:layout>
      <c:overlay val="0"/>
    </c:title>
    <c:autoTitleDeleted val="0"/>
    <c:plotArea>
      <c:layout>
        <c:manualLayout>
          <c:layoutTarget val="inner"/>
          <c:xMode val="edge"/>
          <c:yMode val="edge"/>
          <c:x val="8.0664274763819654E-2"/>
          <c:y val="0.13095299765160931"/>
          <c:w val="0.90098710138296911"/>
          <c:h val="0.59626781168177934"/>
        </c:manualLayout>
      </c:layout>
      <c:barChart>
        <c:barDir val="col"/>
        <c:grouping val="clustered"/>
        <c:varyColors val="0"/>
        <c:ser>
          <c:idx val="1"/>
          <c:order val="0"/>
          <c:tx>
            <c:strRef>
              <c:f>'Dx MECI 2014 2.2.1'!$I$1</c:f>
              <c:strCache>
                <c:ptCount val="1"/>
                <c:pt idx="0">
                  <c:v>% Avance 2014-10-02</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'Dx MECI 2014 2.2.1'!$C$2:$C$5</c:f>
              <c:strCache>
                <c:ptCount val="4"/>
                <c:pt idx="0">
                  <c:v>Procedimiento de auditoría Interna </c:v>
                </c:pt>
                <c:pt idx="1">
                  <c:v>Programa de auditorías - Plan de Auditoría</c:v>
                </c:pt>
                <c:pt idx="2">
                  <c:v>Informe Ejecutivo Anual de Control Interno </c:v>
                </c:pt>
                <c:pt idx="3">
                  <c:v>SUBTOTAL</c:v>
                </c:pt>
              </c:strCache>
            </c:strRef>
          </c:cat>
          <c:val>
            <c:numRef>
              <c:f>'Dx MECI 2014 2.2.1'!$I$2:$I$5</c:f>
              <c:numCache>
                <c:formatCode>0%</c:formatCode>
                <c:ptCount val="4"/>
                <c:pt idx="0">
                  <c:v>0.75</c:v>
                </c:pt>
                <c:pt idx="1">
                  <c:v>0.75</c:v>
                </c:pt>
                <c:pt idx="2">
                  <c:v>0.75</c:v>
                </c:pt>
                <c:pt idx="3">
                  <c:v>0.75</c:v>
                </c:pt>
              </c:numCache>
            </c:numRef>
          </c:val>
        </c:ser>
        <c:dLbls>
          <c:showLegendKey val="0"/>
          <c:showVal val="0"/>
          <c:showCatName val="0"/>
          <c:showSerName val="0"/>
          <c:showPercent val="0"/>
          <c:showBubbleSize val="0"/>
        </c:dLbls>
        <c:gapWidth val="75"/>
        <c:overlap val="-25"/>
        <c:axId val="327149264"/>
        <c:axId val="327146912"/>
      </c:barChart>
      <c:catAx>
        <c:axId val="327149264"/>
        <c:scaling>
          <c:orientation val="minMax"/>
        </c:scaling>
        <c:delete val="0"/>
        <c:axPos val="b"/>
        <c:numFmt formatCode="General" sourceLinked="0"/>
        <c:majorTickMark val="none"/>
        <c:minorTickMark val="none"/>
        <c:tickLblPos val="nextTo"/>
        <c:crossAx val="327146912"/>
        <c:crosses val="autoZero"/>
        <c:auto val="1"/>
        <c:lblAlgn val="ctr"/>
        <c:lblOffset val="100"/>
        <c:noMultiLvlLbl val="0"/>
      </c:catAx>
      <c:valAx>
        <c:axId val="327146912"/>
        <c:scaling>
          <c:orientation val="minMax"/>
          <c:max val="1"/>
        </c:scaling>
        <c:delete val="0"/>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ajorGridlines>
        <c:numFmt formatCode="0%" sourceLinked="1"/>
        <c:majorTickMark val="none"/>
        <c:minorTickMark val="none"/>
        <c:tickLblPos val="nextTo"/>
        <c:spPr>
          <a:ln w="9525">
            <a:noFill/>
          </a:ln>
        </c:spPr>
        <c:crossAx val="327149264"/>
        <c:crosses val="autoZero"/>
        <c:crossBetween val="between"/>
      </c:valAx>
      <c:spPr>
        <a:solidFill>
          <a:schemeClr val="bg1">
            <a:lumMod val="95000"/>
          </a:schemeClr>
        </a:solidFill>
      </c:spPr>
    </c:plotArea>
    <c:legend>
      <c:legendPos val="b"/>
      <c:layout>
        <c:manualLayout>
          <c:xMode val="edge"/>
          <c:yMode val="edge"/>
          <c:x val="0.37904034931413388"/>
          <c:y val="0.92624961010308515"/>
          <c:w val="0.2949262764172827"/>
          <c:h val="6.988565559739815E-2"/>
        </c:manualLayout>
      </c:layout>
      <c:overlay val="0"/>
    </c:legend>
    <c:plotVisOnly val="1"/>
    <c:dispBlanksAs val="gap"/>
    <c:showDLblsOverMax val="0"/>
  </c:chart>
  <c:txPr>
    <a:bodyPr/>
    <a:lstStyle/>
    <a:p>
      <a:pPr>
        <a:defRPr sz="1200"/>
      </a:pPr>
      <a:endParaRPr lang="es-CO"/>
    </a:p>
  </c:txPr>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E86226-1BAF-40A0-8489-F15BBAC7D24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C0DE8B7F-52E7-4D07-9CCD-7703BE4359F4}">
      <dgm:prSet phldrT="[Texto]" custT="1"/>
      <dgm:spPr/>
      <dgm:t>
        <a:bodyPr/>
        <a:lstStyle/>
        <a:p>
          <a:r>
            <a:rPr lang="es-CO" sz="1050" b="1" dirty="0" smtClean="0"/>
            <a:t>Direccionamiento Estratégico</a:t>
          </a:r>
          <a:endParaRPr lang="es-CO" sz="1050" b="1" dirty="0"/>
        </a:p>
      </dgm:t>
    </dgm:pt>
    <dgm:pt modelId="{A130B314-CAAC-477B-9A03-218EE5395CCF}" type="parTrans" cxnId="{23044812-10AB-478D-A967-3752A47D1942}">
      <dgm:prSet/>
      <dgm:spPr/>
      <dgm:t>
        <a:bodyPr/>
        <a:lstStyle/>
        <a:p>
          <a:endParaRPr lang="es-CO" sz="1050" b="1"/>
        </a:p>
      </dgm:t>
    </dgm:pt>
    <dgm:pt modelId="{46FE43B8-5D33-474D-BD45-D0C50061CE2B}" type="sibTrans" cxnId="{23044812-10AB-478D-A967-3752A47D1942}">
      <dgm:prSet/>
      <dgm:spPr/>
      <dgm:t>
        <a:bodyPr/>
        <a:lstStyle/>
        <a:p>
          <a:endParaRPr lang="es-CO" sz="1050" b="1"/>
        </a:p>
      </dgm:t>
    </dgm:pt>
    <dgm:pt modelId="{9366BDC4-8580-4BAE-859E-CDBF2B4780C6}">
      <dgm:prSet phldrT="[Texto]" custT="1"/>
      <dgm:spPr/>
      <dgm:t>
        <a:bodyPr/>
        <a:lstStyle/>
        <a:p>
          <a:r>
            <a:rPr lang="es-CO" sz="1050" b="1" dirty="0" smtClean="0"/>
            <a:t>Estructura organizacional</a:t>
          </a:r>
          <a:endParaRPr lang="es-CO" sz="1050" b="1" dirty="0"/>
        </a:p>
      </dgm:t>
    </dgm:pt>
    <dgm:pt modelId="{88A185D7-D6C1-4F16-93A8-9BFEF346A785}" type="parTrans" cxnId="{CDB58B33-17AE-4E15-8413-21A8C1C63657}">
      <dgm:prSet/>
      <dgm:spPr/>
      <dgm:t>
        <a:bodyPr/>
        <a:lstStyle/>
        <a:p>
          <a:endParaRPr lang="es-CO" sz="1050" b="1"/>
        </a:p>
      </dgm:t>
    </dgm:pt>
    <dgm:pt modelId="{AC0F4B86-AC9E-477C-BF13-D7188EC3FD0A}" type="sibTrans" cxnId="{CDB58B33-17AE-4E15-8413-21A8C1C63657}">
      <dgm:prSet/>
      <dgm:spPr/>
      <dgm:t>
        <a:bodyPr/>
        <a:lstStyle/>
        <a:p>
          <a:endParaRPr lang="es-CO" sz="1050" b="1"/>
        </a:p>
      </dgm:t>
    </dgm:pt>
    <dgm:pt modelId="{F1182085-BC93-47B1-A90F-238209776D05}">
      <dgm:prSet phldrT="[Texto]" custT="1"/>
      <dgm:spPr/>
      <dgm:t>
        <a:bodyPr/>
        <a:lstStyle/>
        <a:p>
          <a:r>
            <a:rPr lang="es-CO" sz="1050" b="1" dirty="0" smtClean="0"/>
            <a:t>Modelo de procesos</a:t>
          </a:r>
          <a:endParaRPr lang="es-CO" sz="1050" b="1" dirty="0"/>
        </a:p>
      </dgm:t>
    </dgm:pt>
    <dgm:pt modelId="{A73CA1E4-A40E-4381-B12E-E365E85D117C}" type="parTrans" cxnId="{E30744F4-0EDC-4340-B0A0-3788B41AB0AF}">
      <dgm:prSet/>
      <dgm:spPr/>
      <dgm:t>
        <a:bodyPr/>
        <a:lstStyle/>
        <a:p>
          <a:endParaRPr lang="es-CO" sz="1050" b="1"/>
        </a:p>
      </dgm:t>
    </dgm:pt>
    <dgm:pt modelId="{7EE687FE-1B3A-48A9-88E7-89B8803BC943}" type="sibTrans" cxnId="{E30744F4-0EDC-4340-B0A0-3788B41AB0AF}">
      <dgm:prSet/>
      <dgm:spPr/>
      <dgm:t>
        <a:bodyPr/>
        <a:lstStyle/>
        <a:p>
          <a:endParaRPr lang="es-CO" sz="1050" b="1"/>
        </a:p>
      </dgm:t>
    </dgm:pt>
    <dgm:pt modelId="{B835B9A2-DF9F-4A1C-B3AD-3B9AE43E6540}">
      <dgm:prSet phldrT="[Texto]" custT="1"/>
      <dgm:spPr/>
      <dgm:t>
        <a:bodyPr/>
        <a:lstStyle/>
        <a:p>
          <a:r>
            <a:rPr lang="es-CO" sz="1050" b="1" dirty="0" smtClean="0"/>
            <a:t>Sistema de gestión y control</a:t>
          </a:r>
          <a:endParaRPr lang="es-CO" sz="1050" b="1" dirty="0"/>
        </a:p>
      </dgm:t>
    </dgm:pt>
    <dgm:pt modelId="{E1F2AE4A-9139-46E8-865F-9E97F0709A8C}" type="parTrans" cxnId="{F18DBC72-3FDC-4C52-B7DD-8D4E70A0363F}">
      <dgm:prSet/>
      <dgm:spPr/>
      <dgm:t>
        <a:bodyPr/>
        <a:lstStyle/>
        <a:p>
          <a:endParaRPr lang="es-CO" sz="1050" b="1"/>
        </a:p>
      </dgm:t>
    </dgm:pt>
    <dgm:pt modelId="{D2F08F1B-21D7-4D12-B391-8B1E997A4F3B}" type="sibTrans" cxnId="{F18DBC72-3FDC-4C52-B7DD-8D4E70A0363F}">
      <dgm:prSet/>
      <dgm:spPr/>
      <dgm:t>
        <a:bodyPr/>
        <a:lstStyle/>
        <a:p>
          <a:endParaRPr lang="es-CO" sz="1050" b="1"/>
        </a:p>
      </dgm:t>
    </dgm:pt>
    <dgm:pt modelId="{66BC54DA-2B89-4412-B01D-D44CC85E371D}">
      <dgm:prSet phldrT="[Texto]" custT="1"/>
      <dgm:spPr/>
      <dgm:t>
        <a:bodyPr/>
        <a:lstStyle/>
        <a:p>
          <a:r>
            <a:rPr lang="es-CO" sz="1050" b="1" dirty="0" smtClean="0"/>
            <a:t>Infraestructura tecnológica</a:t>
          </a:r>
          <a:endParaRPr lang="es-CO" sz="1050" b="1" dirty="0"/>
        </a:p>
      </dgm:t>
    </dgm:pt>
    <dgm:pt modelId="{27D81F4A-8E48-4095-9CD7-1A27AB8839FC}" type="parTrans" cxnId="{5E34249B-9024-48D8-8EEA-205530AF61E5}">
      <dgm:prSet/>
      <dgm:spPr/>
      <dgm:t>
        <a:bodyPr/>
        <a:lstStyle/>
        <a:p>
          <a:endParaRPr lang="es-CO" sz="1050" b="1"/>
        </a:p>
      </dgm:t>
    </dgm:pt>
    <dgm:pt modelId="{EEE4719E-A1E8-4256-803D-C4CFC7A75837}" type="sibTrans" cxnId="{5E34249B-9024-48D8-8EEA-205530AF61E5}">
      <dgm:prSet/>
      <dgm:spPr/>
      <dgm:t>
        <a:bodyPr/>
        <a:lstStyle/>
        <a:p>
          <a:endParaRPr lang="es-CO" sz="1050" b="1"/>
        </a:p>
      </dgm:t>
    </dgm:pt>
    <dgm:pt modelId="{FAB03F3B-C359-4FD5-9B77-5CB78729CA48}">
      <dgm:prSet phldrT="[Texto]" custT="1"/>
      <dgm:spPr/>
      <dgm:t>
        <a:bodyPr/>
        <a:lstStyle/>
        <a:p>
          <a:r>
            <a:rPr lang="es-CO" sz="1050" b="1" dirty="0" smtClean="0"/>
            <a:t>Sistemas de información</a:t>
          </a:r>
          <a:endParaRPr lang="es-CO" sz="1050" b="1" dirty="0"/>
        </a:p>
      </dgm:t>
    </dgm:pt>
    <dgm:pt modelId="{ED6F04E6-1CCD-4824-9420-E1A28930650B}" type="parTrans" cxnId="{2AAF04C9-FBD6-48F4-8CF3-B1C64711CAD7}">
      <dgm:prSet/>
      <dgm:spPr/>
      <dgm:t>
        <a:bodyPr/>
        <a:lstStyle/>
        <a:p>
          <a:endParaRPr lang="es-CO" sz="1050" b="1"/>
        </a:p>
      </dgm:t>
    </dgm:pt>
    <dgm:pt modelId="{904FCFF5-DD63-44A5-814A-5F074AD36005}" type="sibTrans" cxnId="{2AAF04C9-FBD6-48F4-8CF3-B1C64711CAD7}">
      <dgm:prSet/>
      <dgm:spPr/>
      <dgm:t>
        <a:bodyPr/>
        <a:lstStyle/>
        <a:p>
          <a:endParaRPr lang="es-CO" sz="1050" b="1"/>
        </a:p>
      </dgm:t>
    </dgm:pt>
    <dgm:pt modelId="{07969668-4BE4-45E7-B5AC-7AB397B239DA}">
      <dgm:prSet phldrT="[Texto]" custT="1"/>
      <dgm:spPr/>
      <dgm:t>
        <a:bodyPr/>
        <a:lstStyle/>
        <a:p>
          <a:r>
            <a:rPr lang="es-CO" sz="1050" b="1" dirty="0" smtClean="0"/>
            <a:t>Administración de riesgos</a:t>
          </a:r>
          <a:endParaRPr lang="es-CO" sz="1050" b="1" dirty="0"/>
        </a:p>
      </dgm:t>
    </dgm:pt>
    <dgm:pt modelId="{47CDDE35-518B-4652-8E55-1C0D2361AAA0}" type="parTrans" cxnId="{D633DE8D-FE23-41C0-90EA-D2C2A567467E}">
      <dgm:prSet/>
      <dgm:spPr/>
      <dgm:t>
        <a:bodyPr/>
        <a:lstStyle/>
        <a:p>
          <a:endParaRPr lang="es-CO" sz="1050" b="1"/>
        </a:p>
      </dgm:t>
    </dgm:pt>
    <dgm:pt modelId="{8D7F4611-3787-4CAA-A215-A40730AF7ECC}" type="sibTrans" cxnId="{D633DE8D-FE23-41C0-90EA-D2C2A567467E}">
      <dgm:prSet/>
      <dgm:spPr/>
      <dgm:t>
        <a:bodyPr/>
        <a:lstStyle/>
        <a:p>
          <a:endParaRPr lang="es-CO" sz="1050" b="1"/>
        </a:p>
      </dgm:t>
    </dgm:pt>
    <dgm:pt modelId="{E2BB6BF3-BB02-4DFC-89A3-89C15F8C6AEC}" type="pres">
      <dgm:prSet presAssocID="{78E86226-1BAF-40A0-8489-F15BBAC7D24F}" presName="diagram" presStyleCnt="0">
        <dgm:presLayoutVars>
          <dgm:dir/>
          <dgm:resizeHandles val="exact"/>
        </dgm:presLayoutVars>
      </dgm:prSet>
      <dgm:spPr/>
      <dgm:t>
        <a:bodyPr/>
        <a:lstStyle/>
        <a:p>
          <a:endParaRPr lang="es-CO"/>
        </a:p>
      </dgm:t>
    </dgm:pt>
    <dgm:pt modelId="{36FF30BD-A0FF-4B6A-ABE8-B20533F1BE66}" type="pres">
      <dgm:prSet presAssocID="{C0DE8B7F-52E7-4D07-9CCD-7703BE4359F4}" presName="node" presStyleLbl="node1" presStyleIdx="0" presStyleCnt="7">
        <dgm:presLayoutVars>
          <dgm:bulletEnabled val="1"/>
        </dgm:presLayoutVars>
      </dgm:prSet>
      <dgm:spPr/>
      <dgm:t>
        <a:bodyPr/>
        <a:lstStyle/>
        <a:p>
          <a:endParaRPr lang="es-CO"/>
        </a:p>
      </dgm:t>
    </dgm:pt>
    <dgm:pt modelId="{023FC3FF-A70A-4B02-9AA4-6404BAC4AF07}" type="pres">
      <dgm:prSet presAssocID="{46FE43B8-5D33-474D-BD45-D0C50061CE2B}" presName="sibTrans" presStyleCnt="0"/>
      <dgm:spPr/>
    </dgm:pt>
    <dgm:pt modelId="{04D697D2-095C-48FE-92FA-FAAB932E6998}" type="pres">
      <dgm:prSet presAssocID="{9366BDC4-8580-4BAE-859E-CDBF2B4780C6}" presName="node" presStyleLbl="node1" presStyleIdx="1" presStyleCnt="7">
        <dgm:presLayoutVars>
          <dgm:bulletEnabled val="1"/>
        </dgm:presLayoutVars>
      </dgm:prSet>
      <dgm:spPr/>
      <dgm:t>
        <a:bodyPr/>
        <a:lstStyle/>
        <a:p>
          <a:endParaRPr lang="es-CO"/>
        </a:p>
      </dgm:t>
    </dgm:pt>
    <dgm:pt modelId="{D1EBC5A5-D5B7-4412-9FB5-59A4053500F8}" type="pres">
      <dgm:prSet presAssocID="{AC0F4B86-AC9E-477C-BF13-D7188EC3FD0A}" presName="sibTrans" presStyleCnt="0"/>
      <dgm:spPr/>
    </dgm:pt>
    <dgm:pt modelId="{6AA0367B-56DE-47E2-8957-EFDD1F49A3F4}" type="pres">
      <dgm:prSet presAssocID="{F1182085-BC93-47B1-A90F-238209776D05}" presName="node" presStyleLbl="node1" presStyleIdx="2" presStyleCnt="7">
        <dgm:presLayoutVars>
          <dgm:bulletEnabled val="1"/>
        </dgm:presLayoutVars>
      </dgm:prSet>
      <dgm:spPr/>
      <dgm:t>
        <a:bodyPr/>
        <a:lstStyle/>
        <a:p>
          <a:endParaRPr lang="es-CO"/>
        </a:p>
      </dgm:t>
    </dgm:pt>
    <dgm:pt modelId="{07303DE2-1A03-49A5-A2BE-B9CC1D6C2CDC}" type="pres">
      <dgm:prSet presAssocID="{7EE687FE-1B3A-48A9-88E7-89B8803BC943}" presName="sibTrans" presStyleCnt="0"/>
      <dgm:spPr/>
    </dgm:pt>
    <dgm:pt modelId="{DF85B5E3-222F-4317-B1E7-77DB1A3A0E1A}" type="pres">
      <dgm:prSet presAssocID="{B835B9A2-DF9F-4A1C-B3AD-3B9AE43E6540}" presName="node" presStyleLbl="node1" presStyleIdx="3" presStyleCnt="7">
        <dgm:presLayoutVars>
          <dgm:bulletEnabled val="1"/>
        </dgm:presLayoutVars>
      </dgm:prSet>
      <dgm:spPr/>
      <dgm:t>
        <a:bodyPr/>
        <a:lstStyle/>
        <a:p>
          <a:endParaRPr lang="es-CO"/>
        </a:p>
      </dgm:t>
    </dgm:pt>
    <dgm:pt modelId="{3C60B1A8-59D1-44F5-A3F1-9CF47E79449F}" type="pres">
      <dgm:prSet presAssocID="{D2F08F1B-21D7-4D12-B391-8B1E997A4F3B}" presName="sibTrans" presStyleCnt="0"/>
      <dgm:spPr/>
    </dgm:pt>
    <dgm:pt modelId="{D0A5EB89-1C4C-43E4-9214-0D604351EF35}" type="pres">
      <dgm:prSet presAssocID="{66BC54DA-2B89-4412-B01D-D44CC85E371D}" presName="node" presStyleLbl="node1" presStyleIdx="4" presStyleCnt="7">
        <dgm:presLayoutVars>
          <dgm:bulletEnabled val="1"/>
        </dgm:presLayoutVars>
      </dgm:prSet>
      <dgm:spPr/>
      <dgm:t>
        <a:bodyPr/>
        <a:lstStyle/>
        <a:p>
          <a:endParaRPr lang="es-CO"/>
        </a:p>
      </dgm:t>
    </dgm:pt>
    <dgm:pt modelId="{7711EBE5-F127-4AE8-98C3-177952DFDF5F}" type="pres">
      <dgm:prSet presAssocID="{EEE4719E-A1E8-4256-803D-C4CFC7A75837}" presName="sibTrans" presStyleCnt="0"/>
      <dgm:spPr/>
    </dgm:pt>
    <dgm:pt modelId="{5CE05F64-34D2-42D7-9501-898454908A6E}" type="pres">
      <dgm:prSet presAssocID="{FAB03F3B-C359-4FD5-9B77-5CB78729CA48}" presName="node" presStyleLbl="node1" presStyleIdx="5" presStyleCnt="7">
        <dgm:presLayoutVars>
          <dgm:bulletEnabled val="1"/>
        </dgm:presLayoutVars>
      </dgm:prSet>
      <dgm:spPr/>
      <dgm:t>
        <a:bodyPr/>
        <a:lstStyle/>
        <a:p>
          <a:endParaRPr lang="es-CO"/>
        </a:p>
      </dgm:t>
    </dgm:pt>
    <dgm:pt modelId="{2885EDC6-8A60-47AB-B793-458D58116202}" type="pres">
      <dgm:prSet presAssocID="{904FCFF5-DD63-44A5-814A-5F074AD36005}" presName="sibTrans" presStyleCnt="0"/>
      <dgm:spPr/>
    </dgm:pt>
    <dgm:pt modelId="{09342165-08D4-41B3-B358-3D2516CBF95F}" type="pres">
      <dgm:prSet presAssocID="{07969668-4BE4-45E7-B5AC-7AB397B239DA}" presName="node" presStyleLbl="node1" presStyleIdx="6" presStyleCnt="7">
        <dgm:presLayoutVars>
          <dgm:bulletEnabled val="1"/>
        </dgm:presLayoutVars>
      </dgm:prSet>
      <dgm:spPr/>
      <dgm:t>
        <a:bodyPr/>
        <a:lstStyle/>
        <a:p>
          <a:endParaRPr lang="es-CO"/>
        </a:p>
      </dgm:t>
    </dgm:pt>
  </dgm:ptLst>
  <dgm:cxnLst>
    <dgm:cxn modelId="{44915608-9C34-45C5-907D-58EE708EF791}" type="presOf" srcId="{9366BDC4-8580-4BAE-859E-CDBF2B4780C6}" destId="{04D697D2-095C-48FE-92FA-FAAB932E6998}" srcOrd="0" destOrd="0" presId="urn:microsoft.com/office/officeart/2005/8/layout/default"/>
    <dgm:cxn modelId="{F18DBC72-3FDC-4C52-B7DD-8D4E70A0363F}" srcId="{78E86226-1BAF-40A0-8489-F15BBAC7D24F}" destId="{B835B9A2-DF9F-4A1C-B3AD-3B9AE43E6540}" srcOrd="3" destOrd="0" parTransId="{E1F2AE4A-9139-46E8-865F-9E97F0709A8C}" sibTransId="{D2F08F1B-21D7-4D12-B391-8B1E997A4F3B}"/>
    <dgm:cxn modelId="{5E34249B-9024-48D8-8EEA-205530AF61E5}" srcId="{78E86226-1BAF-40A0-8489-F15BBAC7D24F}" destId="{66BC54DA-2B89-4412-B01D-D44CC85E371D}" srcOrd="4" destOrd="0" parTransId="{27D81F4A-8E48-4095-9CD7-1A27AB8839FC}" sibTransId="{EEE4719E-A1E8-4256-803D-C4CFC7A75837}"/>
    <dgm:cxn modelId="{5F2F296C-8109-4A11-B6AE-5294CF05A5A2}" type="presOf" srcId="{66BC54DA-2B89-4412-B01D-D44CC85E371D}" destId="{D0A5EB89-1C4C-43E4-9214-0D604351EF35}" srcOrd="0" destOrd="0" presId="urn:microsoft.com/office/officeart/2005/8/layout/default"/>
    <dgm:cxn modelId="{CDB58B33-17AE-4E15-8413-21A8C1C63657}" srcId="{78E86226-1BAF-40A0-8489-F15BBAC7D24F}" destId="{9366BDC4-8580-4BAE-859E-CDBF2B4780C6}" srcOrd="1" destOrd="0" parTransId="{88A185D7-D6C1-4F16-93A8-9BFEF346A785}" sibTransId="{AC0F4B86-AC9E-477C-BF13-D7188EC3FD0A}"/>
    <dgm:cxn modelId="{01336CD5-8311-4D1E-BD16-8906DEDDFD03}" type="presOf" srcId="{B835B9A2-DF9F-4A1C-B3AD-3B9AE43E6540}" destId="{DF85B5E3-222F-4317-B1E7-77DB1A3A0E1A}" srcOrd="0" destOrd="0" presId="urn:microsoft.com/office/officeart/2005/8/layout/default"/>
    <dgm:cxn modelId="{9DD401DE-A50F-43F7-A2DC-01B4F3D48928}" type="presOf" srcId="{07969668-4BE4-45E7-B5AC-7AB397B239DA}" destId="{09342165-08D4-41B3-B358-3D2516CBF95F}" srcOrd="0" destOrd="0" presId="urn:microsoft.com/office/officeart/2005/8/layout/default"/>
    <dgm:cxn modelId="{8CF5B25E-F981-4AA4-83D0-01154085642A}" type="presOf" srcId="{C0DE8B7F-52E7-4D07-9CCD-7703BE4359F4}" destId="{36FF30BD-A0FF-4B6A-ABE8-B20533F1BE66}" srcOrd="0" destOrd="0" presId="urn:microsoft.com/office/officeart/2005/8/layout/default"/>
    <dgm:cxn modelId="{C5952890-64F6-45CF-8EB5-AA7173907999}" type="presOf" srcId="{78E86226-1BAF-40A0-8489-F15BBAC7D24F}" destId="{E2BB6BF3-BB02-4DFC-89A3-89C15F8C6AEC}" srcOrd="0" destOrd="0" presId="urn:microsoft.com/office/officeart/2005/8/layout/default"/>
    <dgm:cxn modelId="{D633DE8D-FE23-41C0-90EA-D2C2A567467E}" srcId="{78E86226-1BAF-40A0-8489-F15BBAC7D24F}" destId="{07969668-4BE4-45E7-B5AC-7AB397B239DA}" srcOrd="6" destOrd="0" parTransId="{47CDDE35-518B-4652-8E55-1C0D2361AAA0}" sibTransId="{8D7F4611-3787-4CAA-A215-A40730AF7ECC}"/>
    <dgm:cxn modelId="{CB5C3CA8-7B9F-432C-BE7E-C73EF8FE9B08}" type="presOf" srcId="{FAB03F3B-C359-4FD5-9B77-5CB78729CA48}" destId="{5CE05F64-34D2-42D7-9501-898454908A6E}" srcOrd="0" destOrd="0" presId="urn:microsoft.com/office/officeart/2005/8/layout/default"/>
    <dgm:cxn modelId="{E30744F4-0EDC-4340-B0A0-3788B41AB0AF}" srcId="{78E86226-1BAF-40A0-8489-F15BBAC7D24F}" destId="{F1182085-BC93-47B1-A90F-238209776D05}" srcOrd="2" destOrd="0" parTransId="{A73CA1E4-A40E-4381-B12E-E365E85D117C}" sibTransId="{7EE687FE-1B3A-48A9-88E7-89B8803BC943}"/>
    <dgm:cxn modelId="{23044812-10AB-478D-A967-3752A47D1942}" srcId="{78E86226-1BAF-40A0-8489-F15BBAC7D24F}" destId="{C0DE8B7F-52E7-4D07-9CCD-7703BE4359F4}" srcOrd="0" destOrd="0" parTransId="{A130B314-CAAC-477B-9A03-218EE5395CCF}" sibTransId="{46FE43B8-5D33-474D-BD45-D0C50061CE2B}"/>
    <dgm:cxn modelId="{A8D5FC85-320D-4A9F-A79E-64472A5E95C8}" type="presOf" srcId="{F1182085-BC93-47B1-A90F-238209776D05}" destId="{6AA0367B-56DE-47E2-8957-EFDD1F49A3F4}" srcOrd="0" destOrd="0" presId="urn:microsoft.com/office/officeart/2005/8/layout/default"/>
    <dgm:cxn modelId="{2AAF04C9-FBD6-48F4-8CF3-B1C64711CAD7}" srcId="{78E86226-1BAF-40A0-8489-F15BBAC7D24F}" destId="{FAB03F3B-C359-4FD5-9B77-5CB78729CA48}" srcOrd="5" destOrd="0" parTransId="{ED6F04E6-1CCD-4824-9420-E1A28930650B}" sibTransId="{904FCFF5-DD63-44A5-814A-5F074AD36005}"/>
    <dgm:cxn modelId="{7E34E8C9-D5C1-4FF4-ADAA-FCAD21F83EC9}" type="presParOf" srcId="{E2BB6BF3-BB02-4DFC-89A3-89C15F8C6AEC}" destId="{36FF30BD-A0FF-4B6A-ABE8-B20533F1BE66}" srcOrd="0" destOrd="0" presId="urn:microsoft.com/office/officeart/2005/8/layout/default"/>
    <dgm:cxn modelId="{DB6EE89F-1939-412A-96EE-EA0F2FE9AFA4}" type="presParOf" srcId="{E2BB6BF3-BB02-4DFC-89A3-89C15F8C6AEC}" destId="{023FC3FF-A70A-4B02-9AA4-6404BAC4AF07}" srcOrd="1" destOrd="0" presId="urn:microsoft.com/office/officeart/2005/8/layout/default"/>
    <dgm:cxn modelId="{B6A724AD-C0DE-4834-A664-0811EA7DAA50}" type="presParOf" srcId="{E2BB6BF3-BB02-4DFC-89A3-89C15F8C6AEC}" destId="{04D697D2-095C-48FE-92FA-FAAB932E6998}" srcOrd="2" destOrd="0" presId="urn:microsoft.com/office/officeart/2005/8/layout/default"/>
    <dgm:cxn modelId="{2667DFD5-7F07-416B-A6CD-95FB469CD4A4}" type="presParOf" srcId="{E2BB6BF3-BB02-4DFC-89A3-89C15F8C6AEC}" destId="{D1EBC5A5-D5B7-4412-9FB5-59A4053500F8}" srcOrd="3" destOrd="0" presId="urn:microsoft.com/office/officeart/2005/8/layout/default"/>
    <dgm:cxn modelId="{CCBCD035-4724-427C-AF5D-CFD5962C19C5}" type="presParOf" srcId="{E2BB6BF3-BB02-4DFC-89A3-89C15F8C6AEC}" destId="{6AA0367B-56DE-47E2-8957-EFDD1F49A3F4}" srcOrd="4" destOrd="0" presId="urn:microsoft.com/office/officeart/2005/8/layout/default"/>
    <dgm:cxn modelId="{6ED777AD-6D51-4ED1-AD15-62A6DDC45237}" type="presParOf" srcId="{E2BB6BF3-BB02-4DFC-89A3-89C15F8C6AEC}" destId="{07303DE2-1A03-49A5-A2BE-B9CC1D6C2CDC}" srcOrd="5" destOrd="0" presId="urn:microsoft.com/office/officeart/2005/8/layout/default"/>
    <dgm:cxn modelId="{6E4C735C-B0A7-4E6D-A5F6-04E796C1D4C9}" type="presParOf" srcId="{E2BB6BF3-BB02-4DFC-89A3-89C15F8C6AEC}" destId="{DF85B5E3-222F-4317-B1E7-77DB1A3A0E1A}" srcOrd="6" destOrd="0" presId="urn:microsoft.com/office/officeart/2005/8/layout/default"/>
    <dgm:cxn modelId="{DE3B2886-AAF5-4A21-996E-890105E456D3}" type="presParOf" srcId="{E2BB6BF3-BB02-4DFC-89A3-89C15F8C6AEC}" destId="{3C60B1A8-59D1-44F5-A3F1-9CF47E79449F}" srcOrd="7" destOrd="0" presId="urn:microsoft.com/office/officeart/2005/8/layout/default"/>
    <dgm:cxn modelId="{128DB2BA-5299-410E-A35B-E9E711403B8A}" type="presParOf" srcId="{E2BB6BF3-BB02-4DFC-89A3-89C15F8C6AEC}" destId="{D0A5EB89-1C4C-43E4-9214-0D604351EF35}" srcOrd="8" destOrd="0" presId="urn:microsoft.com/office/officeart/2005/8/layout/default"/>
    <dgm:cxn modelId="{6153F5A5-8900-4859-9F9E-A8891F815E0C}" type="presParOf" srcId="{E2BB6BF3-BB02-4DFC-89A3-89C15F8C6AEC}" destId="{7711EBE5-F127-4AE8-98C3-177952DFDF5F}" srcOrd="9" destOrd="0" presId="urn:microsoft.com/office/officeart/2005/8/layout/default"/>
    <dgm:cxn modelId="{C9071358-F5AF-49E2-A506-3D73358E4BC2}" type="presParOf" srcId="{E2BB6BF3-BB02-4DFC-89A3-89C15F8C6AEC}" destId="{5CE05F64-34D2-42D7-9501-898454908A6E}" srcOrd="10" destOrd="0" presId="urn:microsoft.com/office/officeart/2005/8/layout/default"/>
    <dgm:cxn modelId="{754B34D9-143C-4695-BFB1-336A0822838F}" type="presParOf" srcId="{E2BB6BF3-BB02-4DFC-89A3-89C15F8C6AEC}" destId="{2885EDC6-8A60-47AB-B793-458D58116202}" srcOrd="11" destOrd="0" presId="urn:microsoft.com/office/officeart/2005/8/layout/default"/>
    <dgm:cxn modelId="{2CE48D16-CFB3-48FC-8C1B-EE838FD0DAF8}" type="presParOf" srcId="{E2BB6BF3-BB02-4DFC-89A3-89C15F8C6AEC}" destId="{09342165-08D4-41B3-B358-3D2516CBF95F}" srcOrd="12" destOrd="0" presId="urn:microsoft.com/office/officeart/2005/8/layout/default"/>
  </dgm:cxnLst>
  <dgm:bg>
    <a:solidFill>
      <a:schemeClr val="tx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9837EBB-D370-47B0-BF0D-749108704D36}" type="doc">
      <dgm:prSet loTypeId="urn:microsoft.com/office/officeart/2005/8/layout/process5" loCatId="process" qsTypeId="urn:microsoft.com/office/officeart/2005/8/quickstyle/3d1" qsCatId="3D" csTypeId="urn:microsoft.com/office/officeart/2005/8/colors/colorful2" csCatId="colorful" phldr="1"/>
      <dgm:spPr/>
    </dgm:pt>
    <dgm:pt modelId="{7B90BF05-2A06-4C28-835D-F33097DBB9B7}">
      <dgm:prSet phldrT="[Texto]"/>
      <dgm:spPr/>
      <dgm:t>
        <a:bodyPr/>
        <a:lstStyle/>
        <a:p>
          <a:r>
            <a:rPr lang="es-CO" b="1" dirty="0" smtClean="0"/>
            <a:t>3. Confidencialidad</a:t>
          </a:r>
          <a:endParaRPr lang="es-CO" b="1" dirty="0"/>
        </a:p>
      </dgm:t>
    </dgm:pt>
    <dgm:pt modelId="{276CA528-1FFE-4742-A2CB-38401E23017C}" type="parTrans" cxnId="{31BB8204-A9BC-4C6E-81D3-CFCB5DC90E24}">
      <dgm:prSet/>
      <dgm:spPr/>
      <dgm:t>
        <a:bodyPr/>
        <a:lstStyle/>
        <a:p>
          <a:endParaRPr lang="es-CO" b="1">
            <a:solidFill>
              <a:schemeClr val="bg1"/>
            </a:solidFill>
          </a:endParaRPr>
        </a:p>
      </dgm:t>
    </dgm:pt>
    <dgm:pt modelId="{8A232216-918C-4BAB-BC86-341AD88EAE8C}" type="sibTrans" cxnId="{31BB8204-A9BC-4C6E-81D3-CFCB5DC90E24}">
      <dgm:prSet/>
      <dgm:spPr/>
      <dgm:t>
        <a:bodyPr/>
        <a:lstStyle/>
        <a:p>
          <a:endParaRPr lang="es-CO" b="1">
            <a:solidFill>
              <a:schemeClr val="bg1"/>
            </a:solidFill>
          </a:endParaRPr>
        </a:p>
      </dgm:t>
    </dgm:pt>
    <dgm:pt modelId="{81B283BA-BBB9-47BA-B607-321D87C90D51}">
      <dgm:prSet phldrT="[Texto]"/>
      <dgm:spPr/>
      <dgm:t>
        <a:bodyPr/>
        <a:lstStyle/>
        <a:p>
          <a:r>
            <a:rPr lang="es-CO" b="1" smtClean="0"/>
            <a:t>2. Objetividad. </a:t>
          </a:r>
          <a:endParaRPr lang="es-CO" b="1" dirty="0"/>
        </a:p>
      </dgm:t>
    </dgm:pt>
    <dgm:pt modelId="{22782CA6-BFE9-4CF3-A93C-064DAB4F2CF0}" type="parTrans" cxnId="{FB73C6F5-0B08-4E90-AF33-822B01A95F9C}">
      <dgm:prSet/>
      <dgm:spPr/>
      <dgm:t>
        <a:bodyPr/>
        <a:lstStyle/>
        <a:p>
          <a:endParaRPr lang="es-CO" b="1">
            <a:solidFill>
              <a:schemeClr val="bg1"/>
            </a:solidFill>
          </a:endParaRPr>
        </a:p>
      </dgm:t>
    </dgm:pt>
    <dgm:pt modelId="{1EFC86DA-1D58-4D2D-8404-F9CCC7B5F9D3}" type="sibTrans" cxnId="{FB73C6F5-0B08-4E90-AF33-822B01A95F9C}">
      <dgm:prSet/>
      <dgm:spPr/>
      <dgm:t>
        <a:bodyPr/>
        <a:lstStyle/>
        <a:p>
          <a:endParaRPr lang="es-CO" b="1">
            <a:solidFill>
              <a:schemeClr val="bg1"/>
            </a:solidFill>
          </a:endParaRPr>
        </a:p>
      </dgm:t>
    </dgm:pt>
    <dgm:pt modelId="{A2ACFD84-F981-42FC-823F-8934F5ED4DFD}">
      <dgm:prSet phldrT="[Texto]"/>
      <dgm:spPr/>
      <dgm:t>
        <a:bodyPr/>
        <a:lstStyle/>
        <a:p>
          <a:r>
            <a:rPr lang="es-CO" b="1" smtClean="0"/>
            <a:t>1. Integridad</a:t>
          </a:r>
          <a:endParaRPr lang="es-CO" b="1" dirty="0"/>
        </a:p>
      </dgm:t>
    </dgm:pt>
    <dgm:pt modelId="{EAAB86D6-0363-4740-9B84-F1C1561A3D62}" type="parTrans" cxnId="{3272778C-8C8D-446A-B516-AA2733DB4879}">
      <dgm:prSet/>
      <dgm:spPr/>
      <dgm:t>
        <a:bodyPr/>
        <a:lstStyle/>
        <a:p>
          <a:endParaRPr lang="es-CO" b="1">
            <a:solidFill>
              <a:schemeClr val="bg1"/>
            </a:solidFill>
          </a:endParaRPr>
        </a:p>
      </dgm:t>
    </dgm:pt>
    <dgm:pt modelId="{78C5228E-669A-4102-9259-83A402E4EE1A}" type="sibTrans" cxnId="{3272778C-8C8D-446A-B516-AA2733DB4879}">
      <dgm:prSet/>
      <dgm:spPr/>
      <dgm:t>
        <a:bodyPr/>
        <a:lstStyle/>
        <a:p>
          <a:endParaRPr lang="es-CO" b="1">
            <a:solidFill>
              <a:schemeClr val="bg1"/>
            </a:solidFill>
          </a:endParaRPr>
        </a:p>
      </dgm:t>
    </dgm:pt>
    <dgm:pt modelId="{FDCA99B0-D856-4440-A44B-9ECDD5D94AAA}">
      <dgm:prSet phldrT="[Texto]"/>
      <dgm:spPr/>
      <dgm:t>
        <a:bodyPr/>
        <a:lstStyle/>
        <a:p>
          <a:r>
            <a:rPr lang="es-CO" b="1" smtClean="0"/>
            <a:t>4. Competencia.</a:t>
          </a:r>
          <a:endParaRPr lang="es-CO" b="1" dirty="0"/>
        </a:p>
      </dgm:t>
    </dgm:pt>
    <dgm:pt modelId="{F1AAEF24-8E31-4DC0-B340-2D8EC7880437}" type="parTrans" cxnId="{4525302C-30DF-415A-AD8A-A26D5FB11FBD}">
      <dgm:prSet/>
      <dgm:spPr/>
      <dgm:t>
        <a:bodyPr/>
        <a:lstStyle/>
        <a:p>
          <a:endParaRPr lang="es-CO" b="1">
            <a:solidFill>
              <a:schemeClr val="bg1"/>
            </a:solidFill>
          </a:endParaRPr>
        </a:p>
      </dgm:t>
    </dgm:pt>
    <dgm:pt modelId="{3D0D2F6A-D6A5-42A3-A77F-9670E3C61BC3}" type="sibTrans" cxnId="{4525302C-30DF-415A-AD8A-A26D5FB11FBD}">
      <dgm:prSet/>
      <dgm:spPr/>
      <dgm:t>
        <a:bodyPr/>
        <a:lstStyle/>
        <a:p>
          <a:endParaRPr lang="es-CO" b="1">
            <a:solidFill>
              <a:schemeClr val="bg1"/>
            </a:solidFill>
          </a:endParaRPr>
        </a:p>
      </dgm:t>
    </dgm:pt>
    <dgm:pt modelId="{0325CBC8-E36D-4E1A-A036-2C7AE1990BF3}" type="pres">
      <dgm:prSet presAssocID="{99837EBB-D370-47B0-BF0D-749108704D36}" presName="diagram" presStyleCnt="0">
        <dgm:presLayoutVars>
          <dgm:dir/>
          <dgm:resizeHandles val="exact"/>
        </dgm:presLayoutVars>
      </dgm:prSet>
      <dgm:spPr/>
    </dgm:pt>
    <dgm:pt modelId="{606C32AA-DCC3-4D91-BA16-213F78A9B447}" type="pres">
      <dgm:prSet presAssocID="{A2ACFD84-F981-42FC-823F-8934F5ED4DFD}" presName="node" presStyleLbl="node1" presStyleIdx="0" presStyleCnt="4">
        <dgm:presLayoutVars>
          <dgm:bulletEnabled val="1"/>
        </dgm:presLayoutVars>
      </dgm:prSet>
      <dgm:spPr/>
      <dgm:t>
        <a:bodyPr/>
        <a:lstStyle/>
        <a:p>
          <a:endParaRPr lang="es-CO"/>
        </a:p>
      </dgm:t>
    </dgm:pt>
    <dgm:pt modelId="{8AB049FB-5F81-4F1F-BF6E-36A027B8168B}" type="pres">
      <dgm:prSet presAssocID="{78C5228E-669A-4102-9259-83A402E4EE1A}" presName="sibTrans" presStyleLbl="sibTrans2D1" presStyleIdx="0" presStyleCnt="3"/>
      <dgm:spPr/>
      <dgm:t>
        <a:bodyPr/>
        <a:lstStyle/>
        <a:p>
          <a:endParaRPr lang="es-CO"/>
        </a:p>
      </dgm:t>
    </dgm:pt>
    <dgm:pt modelId="{8A9630FA-8998-41F7-BF6F-C7ABA18991E1}" type="pres">
      <dgm:prSet presAssocID="{78C5228E-669A-4102-9259-83A402E4EE1A}" presName="connectorText" presStyleLbl="sibTrans2D1" presStyleIdx="0" presStyleCnt="3"/>
      <dgm:spPr/>
      <dgm:t>
        <a:bodyPr/>
        <a:lstStyle/>
        <a:p>
          <a:endParaRPr lang="es-CO"/>
        </a:p>
      </dgm:t>
    </dgm:pt>
    <dgm:pt modelId="{0632630E-F552-448C-8069-71F6C5ACA7D7}" type="pres">
      <dgm:prSet presAssocID="{81B283BA-BBB9-47BA-B607-321D87C90D51}" presName="node" presStyleLbl="node1" presStyleIdx="1" presStyleCnt="4">
        <dgm:presLayoutVars>
          <dgm:bulletEnabled val="1"/>
        </dgm:presLayoutVars>
      </dgm:prSet>
      <dgm:spPr/>
      <dgm:t>
        <a:bodyPr/>
        <a:lstStyle/>
        <a:p>
          <a:endParaRPr lang="es-CO"/>
        </a:p>
      </dgm:t>
    </dgm:pt>
    <dgm:pt modelId="{72BCA83D-32F6-432B-AFAF-39ADE75C6983}" type="pres">
      <dgm:prSet presAssocID="{1EFC86DA-1D58-4D2D-8404-F9CCC7B5F9D3}" presName="sibTrans" presStyleLbl="sibTrans2D1" presStyleIdx="1" presStyleCnt="3"/>
      <dgm:spPr/>
      <dgm:t>
        <a:bodyPr/>
        <a:lstStyle/>
        <a:p>
          <a:endParaRPr lang="es-CO"/>
        </a:p>
      </dgm:t>
    </dgm:pt>
    <dgm:pt modelId="{51A3AEDE-4EE4-4B55-8BED-3652BDC87352}" type="pres">
      <dgm:prSet presAssocID="{1EFC86DA-1D58-4D2D-8404-F9CCC7B5F9D3}" presName="connectorText" presStyleLbl="sibTrans2D1" presStyleIdx="1" presStyleCnt="3"/>
      <dgm:spPr/>
      <dgm:t>
        <a:bodyPr/>
        <a:lstStyle/>
        <a:p>
          <a:endParaRPr lang="es-CO"/>
        </a:p>
      </dgm:t>
    </dgm:pt>
    <dgm:pt modelId="{B89ACF77-0FD0-41B5-BB59-3BF519A7F570}" type="pres">
      <dgm:prSet presAssocID="{7B90BF05-2A06-4C28-835D-F33097DBB9B7}" presName="node" presStyleLbl="node1" presStyleIdx="2" presStyleCnt="4">
        <dgm:presLayoutVars>
          <dgm:bulletEnabled val="1"/>
        </dgm:presLayoutVars>
      </dgm:prSet>
      <dgm:spPr/>
      <dgm:t>
        <a:bodyPr/>
        <a:lstStyle/>
        <a:p>
          <a:endParaRPr lang="es-CO"/>
        </a:p>
      </dgm:t>
    </dgm:pt>
    <dgm:pt modelId="{1C58E8C6-FCBF-4F84-951E-6A168431E8D3}" type="pres">
      <dgm:prSet presAssocID="{8A232216-918C-4BAB-BC86-341AD88EAE8C}" presName="sibTrans" presStyleLbl="sibTrans2D1" presStyleIdx="2" presStyleCnt="3"/>
      <dgm:spPr/>
      <dgm:t>
        <a:bodyPr/>
        <a:lstStyle/>
        <a:p>
          <a:endParaRPr lang="es-CO"/>
        </a:p>
      </dgm:t>
    </dgm:pt>
    <dgm:pt modelId="{960D7CF4-25A4-4299-81E8-3C7C9FB92BE4}" type="pres">
      <dgm:prSet presAssocID="{8A232216-918C-4BAB-BC86-341AD88EAE8C}" presName="connectorText" presStyleLbl="sibTrans2D1" presStyleIdx="2" presStyleCnt="3"/>
      <dgm:spPr/>
      <dgm:t>
        <a:bodyPr/>
        <a:lstStyle/>
        <a:p>
          <a:endParaRPr lang="es-CO"/>
        </a:p>
      </dgm:t>
    </dgm:pt>
    <dgm:pt modelId="{0BE66CE5-7E32-4A52-B6E1-6F96BA1CE14F}" type="pres">
      <dgm:prSet presAssocID="{FDCA99B0-D856-4440-A44B-9ECDD5D94AAA}" presName="node" presStyleLbl="node1" presStyleIdx="3" presStyleCnt="4">
        <dgm:presLayoutVars>
          <dgm:bulletEnabled val="1"/>
        </dgm:presLayoutVars>
      </dgm:prSet>
      <dgm:spPr/>
      <dgm:t>
        <a:bodyPr/>
        <a:lstStyle/>
        <a:p>
          <a:endParaRPr lang="es-CO"/>
        </a:p>
      </dgm:t>
    </dgm:pt>
  </dgm:ptLst>
  <dgm:cxnLst>
    <dgm:cxn modelId="{3272778C-8C8D-446A-B516-AA2733DB4879}" srcId="{99837EBB-D370-47B0-BF0D-749108704D36}" destId="{A2ACFD84-F981-42FC-823F-8934F5ED4DFD}" srcOrd="0" destOrd="0" parTransId="{EAAB86D6-0363-4740-9B84-F1C1561A3D62}" sibTransId="{78C5228E-669A-4102-9259-83A402E4EE1A}"/>
    <dgm:cxn modelId="{41A46372-8667-456F-B50A-9BFE9D859180}" type="presOf" srcId="{81B283BA-BBB9-47BA-B607-321D87C90D51}" destId="{0632630E-F552-448C-8069-71F6C5ACA7D7}" srcOrd="0" destOrd="0" presId="urn:microsoft.com/office/officeart/2005/8/layout/process5"/>
    <dgm:cxn modelId="{9212DA28-97B5-4F49-B225-DBAFA16F1BF1}" type="presOf" srcId="{7B90BF05-2A06-4C28-835D-F33097DBB9B7}" destId="{B89ACF77-0FD0-41B5-BB59-3BF519A7F570}" srcOrd="0" destOrd="0" presId="urn:microsoft.com/office/officeart/2005/8/layout/process5"/>
    <dgm:cxn modelId="{6B0FE0E1-B407-4D9A-B49A-A78BD7D1D13C}" type="presOf" srcId="{99837EBB-D370-47B0-BF0D-749108704D36}" destId="{0325CBC8-E36D-4E1A-A036-2C7AE1990BF3}" srcOrd="0" destOrd="0" presId="urn:microsoft.com/office/officeart/2005/8/layout/process5"/>
    <dgm:cxn modelId="{31BB8204-A9BC-4C6E-81D3-CFCB5DC90E24}" srcId="{99837EBB-D370-47B0-BF0D-749108704D36}" destId="{7B90BF05-2A06-4C28-835D-F33097DBB9B7}" srcOrd="2" destOrd="0" parTransId="{276CA528-1FFE-4742-A2CB-38401E23017C}" sibTransId="{8A232216-918C-4BAB-BC86-341AD88EAE8C}"/>
    <dgm:cxn modelId="{4525302C-30DF-415A-AD8A-A26D5FB11FBD}" srcId="{99837EBB-D370-47B0-BF0D-749108704D36}" destId="{FDCA99B0-D856-4440-A44B-9ECDD5D94AAA}" srcOrd="3" destOrd="0" parTransId="{F1AAEF24-8E31-4DC0-B340-2D8EC7880437}" sibTransId="{3D0D2F6A-D6A5-42A3-A77F-9670E3C61BC3}"/>
    <dgm:cxn modelId="{DA272457-F7AD-486A-AFA7-9FA598E327BC}" type="presOf" srcId="{8A232216-918C-4BAB-BC86-341AD88EAE8C}" destId="{1C58E8C6-FCBF-4F84-951E-6A168431E8D3}" srcOrd="0" destOrd="0" presId="urn:microsoft.com/office/officeart/2005/8/layout/process5"/>
    <dgm:cxn modelId="{FB73C6F5-0B08-4E90-AF33-822B01A95F9C}" srcId="{99837EBB-D370-47B0-BF0D-749108704D36}" destId="{81B283BA-BBB9-47BA-B607-321D87C90D51}" srcOrd="1" destOrd="0" parTransId="{22782CA6-BFE9-4CF3-A93C-064DAB4F2CF0}" sibTransId="{1EFC86DA-1D58-4D2D-8404-F9CCC7B5F9D3}"/>
    <dgm:cxn modelId="{510C166C-4798-4D11-80D9-E60C7317BBAC}" type="presOf" srcId="{1EFC86DA-1D58-4D2D-8404-F9CCC7B5F9D3}" destId="{72BCA83D-32F6-432B-AFAF-39ADE75C6983}" srcOrd="0" destOrd="0" presId="urn:microsoft.com/office/officeart/2005/8/layout/process5"/>
    <dgm:cxn modelId="{3EDC0E36-01B1-48C4-917B-70C114A6289D}" type="presOf" srcId="{78C5228E-669A-4102-9259-83A402E4EE1A}" destId="{8AB049FB-5F81-4F1F-BF6E-36A027B8168B}" srcOrd="0" destOrd="0" presId="urn:microsoft.com/office/officeart/2005/8/layout/process5"/>
    <dgm:cxn modelId="{DD6C0832-879B-498B-BBDE-CA71FC38EBAB}" type="presOf" srcId="{1EFC86DA-1D58-4D2D-8404-F9CCC7B5F9D3}" destId="{51A3AEDE-4EE4-4B55-8BED-3652BDC87352}" srcOrd="1" destOrd="0" presId="urn:microsoft.com/office/officeart/2005/8/layout/process5"/>
    <dgm:cxn modelId="{F6C9C9B3-5B36-4E84-B59E-3221CCB47320}" type="presOf" srcId="{8A232216-918C-4BAB-BC86-341AD88EAE8C}" destId="{960D7CF4-25A4-4299-81E8-3C7C9FB92BE4}" srcOrd="1" destOrd="0" presId="urn:microsoft.com/office/officeart/2005/8/layout/process5"/>
    <dgm:cxn modelId="{ECCDF70B-DD19-441B-92B7-4F03A716C263}" type="presOf" srcId="{FDCA99B0-D856-4440-A44B-9ECDD5D94AAA}" destId="{0BE66CE5-7E32-4A52-B6E1-6F96BA1CE14F}" srcOrd="0" destOrd="0" presId="urn:microsoft.com/office/officeart/2005/8/layout/process5"/>
    <dgm:cxn modelId="{FAA8360E-630F-4A77-8C5C-5E64A6D9D2A5}" type="presOf" srcId="{A2ACFD84-F981-42FC-823F-8934F5ED4DFD}" destId="{606C32AA-DCC3-4D91-BA16-213F78A9B447}" srcOrd="0" destOrd="0" presId="urn:microsoft.com/office/officeart/2005/8/layout/process5"/>
    <dgm:cxn modelId="{C4A09D25-DE2C-4FF3-8926-2D732115EC62}" type="presOf" srcId="{78C5228E-669A-4102-9259-83A402E4EE1A}" destId="{8A9630FA-8998-41F7-BF6F-C7ABA18991E1}" srcOrd="1" destOrd="0" presId="urn:microsoft.com/office/officeart/2005/8/layout/process5"/>
    <dgm:cxn modelId="{E0DD16C5-B1FE-4710-B2C3-7B8AD734C31F}" type="presParOf" srcId="{0325CBC8-E36D-4E1A-A036-2C7AE1990BF3}" destId="{606C32AA-DCC3-4D91-BA16-213F78A9B447}" srcOrd="0" destOrd="0" presId="urn:microsoft.com/office/officeart/2005/8/layout/process5"/>
    <dgm:cxn modelId="{AF204F88-D415-4D17-925B-A22E65A58C98}" type="presParOf" srcId="{0325CBC8-E36D-4E1A-A036-2C7AE1990BF3}" destId="{8AB049FB-5F81-4F1F-BF6E-36A027B8168B}" srcOrd="1" destOrd="0" presId="urn:microsoft.com/office/officeart/2005/8/layout/process5"/>
    <dgm:cxn modelId="{CCAAC24D-A4CF-4E2A-A3C8-19C4EAEEC756}" type="presParOf" srcId="{8AB049FB-5F81-4F1F-BF6E-36A027B8168B}" destId="{8A9630FA-8998-41F7-BF6F-C7ABA18991E1}" srcOrd="0" destOrd="0" presId="urn:microsoft.com/office/officeart/2005/8/layout/process5"/>
    <dgm:cxn modelId="{196CC022-9966-4820-93CA-305CC7754995}" type="presParOf" srcId="{0325CBC8-E36D-4E1A-A036-2C7AE1990BF3}" destId="{0632630E-F552-448C-8069-71F6C5ACA7D7}" srcOrd="2" destOrd="0" presId="urn:microsoft.com/office/officeart/2005/8/layout/process5"/>
    <dgm:cxn modelId="{FD84A571-435B-4D40-AF69-80E0E04563F3}" type="presParOf" srcId="{0325CBC8-E36D-4E1A-A036-2C7AE1990BF3}" destId="{72BCA83D-32F6-432B-AFAF-39ADE75C6983}" srcOrd="3" destOrd="0" presId="urn:microsoft.com/office/officeart/2005/8/layout/process5"/>
    <dgm:cxn modelId="{834CCE4C-2080-473A-85EA-43F992E10B36}" type="presParOf" srcId="{72BCA83D-32F6-432B-AFAF-39ADE75C6983}" destId="{51A3AEDE-4EE4-4B55-8BED-3652BDC87352}" srcOrd="0" destOrd="0" presId="urn:microsoft.com/office/officeart/2005/8/layout/process5"/>
    <dgm:cxn modelId="{5A3A6F71-24EE-4C3C-9190-E38871402DE6}" type="presParOf" srcId="{0325CBC8-E36D-4E1A-A036-2C7AE1990BF3}" destId="{B89ACF77-0FD0-41B5-BB59-3BF519A7F570}" srcOrd="4" destOrd="0" presId="urn:microsoft.com/office/officeart/2005/8/layout/process5"/>
    <dgm:cxn modelId="{320D44E2-02AF-4827-B650-F153F6AC7F91}" type="presParOf" srcId="{0325CBC8-E36D-4E1A-A036-2C7AE1990BF3}" destId="{1C58E8C6-FCBF-4F84-951E-6A168431E8D3}" srcOrd="5" destOrd="0" presId="urn:microsoft.com/office/officeart/2005/8/layout/process5"/>
    <dgm:cxn modelId="{17D4E8D6-EF4F-40F2-BB53-788B72BF4440}" type="presParOf" srcId="{1C58E8C6-FCBF-4F84-951E-6A168431E8D3}" destId="{960D7CF4-25A4-4299-81E8-3C7C9FB92BE4}" srcOrd="0" destOrd="0" presId="urn:microsoft.com/office/officeart/2005/8/layout/process5"/>
    <dgm:cxn modelId="{91835C3F-9D34-4B92-82F5-1747FED5ABD6}" type="presParOf" srcId="{0325CBC8-E36D-4E1A-A036-2C7AE1990BF3}" destId="{0BE66CE5-7E32-4A52-B6E1-6F96BA1CE14F}" srcOrd="6"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E86226-1BAF-40A0-8489-F15BBAC7D24F}"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s-CO"/>
        </a:p>
      </dgm:t>
    </dgm:pt>
    <dgm:pt modelId="{C0DE8B7F-52E7-4D07-9CCD-7703BE4359F4}">
      <dgm:prSet phldrT="[Texto]"/>
      <dgm:spPr/>
      <dgm:t>
        <a:bodyPr/>
        <a:lstStyle/>
        <a:p>
          <a:r>
            <a:rPr lang="es-CO" b="1" dirty="0" smtClean="0"/>
            <a:t>Direccionamiento Estratégico</a:t>
          </a:r>
          <a:endParaRPr lang="es-CO" b="1" dirty="0"/>
        </a:p>
      </dgm:t>
    </dgm:pt>
    <dgm:pt modelId="{A130B314-CAAC-477B-9A03-218EE5395CCF}" type="parTrans" cxnId="{23044812-10AB-478D-A967-3752A47D1942}">
      <dgm:prSet/>
      <dgm:spPr/>
      <dgm:t>
        <a:bodyPr/>
        <a:lstStyle/>
        <a:p>
          <a:endParaRPr lang="es-CO" b="1"/>
        </a:p>
      </dgm:t>
    </dgm:pt>
    <dgm:pt modelId="{46FE43B8-5D33-474D-BD45-D0C50061CE2B}" type="sibTrans" cxnId="{23044812-10AB-478D-A967-3752A47D1942}">
      <dgm:prSet/>
      <dgm:spPr/>
      <dgm:t>
        <a:bodyPr/>
        <a:lstStyle/>
        <a:p>
          <a:endParaRPr lang="es-CO" b="1"/>
        </a:p>
      </dgm:t>
    </dgm:pt>
    <dgm:pt modelId="{9366BDC4-8580-4BAE-859E-CDBF2B4780C6}">
      <dgm:prSet phldrT="[Texto]"/>
      <dgm:spPr/>
      <dgm:t>
        <a:bodyPr/>
        <a:lstStyle/>
        <a:p>
          <a:r>
            <a:rPr lang="es-CO" b="1" dirty="0" smtClean="0"/>
            <a:t>Estructura organizacional</a:t>
          </a:r>
          <a:endParaRPr lang="es-CO" b="1" dirty="0"/>
        </a:p>
      </dgm:t>
    </dgm:pt>
    <dgm:pt modelId="{88A185D7-D6C1-4F16-93A8-9BFEF346A785}" type="parTrans" cxnId="{CDB58B33-17AE-4E15-8413-21A8C1C63657}">
      <dgm:prSet/>
      <dgm:spPr/>
      <dgm:t>
        <a:bodyPr/>
        <a:lstStyle/>
        <a:p>
          <a:endParaRPr lang="es-CO" b="1"/>
        </a:p>
      </dgm:t>
    </dgm:pt>
    <dgm:pt modelId="{AC0F4B86-AC9E-477C-BF13-D7188EC3FD0A}" type="sibTrans" cxnId="{CDB58B33-17AE-4E15-8413-21A8C1C63657}">
      <dgm:prSet/>
      <dgm:spPr/>
      <dgm:t>
        <a:bodyPr/>
        <a:lstStyle/>
        <a:p>
          <a:endParaRPr lang="es-CO" b="1"/>
        </a:p>
      </dgm:t>
    </dgm:pt>
    <dgm:pt modelId="{F1182085-BC93-47B1-A90F-238209776D05}">
      <dgm:prSet phldrT="[Texto]"/>
      <dgm:spPr/>
      <dgm:t>
        <a:bodyPr/>
        <a:lstStyle/>
        <a:p>
          <a:r>
            <a:rPr lang="es-CO" b="1" dirty="0" smtClean="0"/>
            <a:t>Modelo de procesos</a:t>
          </a:r>
          <a:endParaRPr lang="es-CO" b="1" dirty="0"/>
        </a:p>
      </dgm:t>
    </dgm:pt>
    <dgm:pt modelId="{A73CA1E4-A40E-4381-B12E-E365E85D117C}" type="parTrans" cxnId="{E30744F4-0EDC-4340-B0A0-3788B41AB0AF}">
      <dgm:prSet/>
      <dgm:spPr/>
      <dgm:t>
        <a:bodyPr/>
        <a:lstStyle/>
        <a:p>
          <a:endParaRPr lang="es-CO" b="1"/>
        </a:p>
      </dgm:t>
    </dgm:pt>
    <dgm:pt modelId="{7EE687FE-1B3A-48A9-88E7-89B8803BC943}" type="sibTrans" cxnId="{E30744F4-0EDC-4340-B0A0-3788B41AB0AF}">
      <dgm:prSet/>
      <dgm:spPr/>
      <dgm:t>
        <a:bodyPr/>
        <a:lstStyle/>
        <a:p>
          <a:endParaRPr lang="es-CO" b="1"/>
        </a:p>
      </dgm:t>
    </dgm:pt>
    <dgm:pt modelId="{B835B9A2-DF9F-4A1C-B3AD-3B9AE43E6540}">
      <dgm:prSet phldrT="[Texto]"/>
      <dgm:spPr/>
      <dgm:t>
        <a:bodyPr/>
        <a:lstStyle/>
        <a:p>
          <a:r>
            <a:rPr lang="es-CO" b="1" dirty="0" smtClean="0"/>
            <a:t>Sistema de gestión y control</a:t>
          </a:r>
          <a:endParaRPr lang="es-CO" b="1" dirty="0"/>
        </a:p>
      </dgm:t>
    </dgm:pt>
    <dgm:pt modelId="{E1F2AE4A-9139-46E8-865F-9E97F0709A8C}" type="parTrans" cxnId="{F18DBC72-3FDC-4C52-B7DD-8D4E70A0363F}">
      <dgm:prSet/>
      <dgm:spPr/>
      <dgm:t>
        <a:bodyPr/>
        <a:lstStyle/>
        <a:p>
          <a:endParaRPr lang="es-CO" b="1"/>
        </a:p>
      </dgm:t>
    </dgm:pt>
    <dgm:pt modelId="{D2F08F1B-21D7-4D12-B391-8B1E997A4F3B}" type="sibTrans" cxnId="{F18DBC72-3FDC-4C52-B7DD-8D4E70A0363F}">
      <dgm:prSet/>
      <dgm:spPr/>
      <dgm:t>
        <a:bodyPr/>
        <a:lstStyle/>
        <a:p>
          <a:endParaRPr lang="es-CO" b="1"/>
        </a:p>
      </dgm:t>
    </dgm:pt>
    <dgm:pt modelId="{66BC54DA-2B89-4412-B01D-D44CC85E371D}">
      <dgm:prSet phldrT="[Texto]"/>
      <dgm:spPr/>
      <dgm:t>
        <a:bodyPr/>
        <a:lstStyle/>
        <a:p>
          <a:r>
            <a:rPr lang="es-CO" b="1" dirty="0" smtClean="0"/>
            <a:t>Infraestructura tecnológica</a:t>
          </a:r>
          <a:endParaRPr lang="es-CO" b="1" dirty="0"/>
        </a:p>
      </dgm:t>
    </dgm:pt>
    <dgm:pt modelId="{27D81F4A-8E48-4095-9CD7-1A27AB8839FC}" type="parTrans" cxnId="{5E34249B-9024-48D8-8EEA-205530AF61E5}">
      <dgm:prSet/>
      <dgm:spPr/>
      <dgm:t>
        <a:bodyPr/>
        <a:lstStyle/>
        <a:p>
          <a:endParaRPr lang="es-CO" b="1"/>
        </a:p>
      </dgm:t>
    </dgm:pt>
    <dgm:pt modelId="{EEE4719E-A1E8-4256-803D-C4CFC7A75837}" type="sibTrans" cxnId="{5E34249B-9024-48D8-8EEA-205530AF61E5}">
      <dgm:prSet/>
      <dgm:spPr/>
      <dgm:t>
        <a:bodyPr/>
        <a:lstStyle/>
        <a:p>
          <a:endParaRPr lang="es-CO" b="1"/>
        </a:p>
      </dgm:t>
    </dgm:pt>
    <dgm:pt modelId="{FAB03F3B-C359-4FD5-9B77-5CB78729CA48}">
      <dgm:prSet phldrT="[Texto]"/>
      <dgm:spPr/>
      <dgm:t>
        <a:bodyPr/>
        <a:lstStyle/>
        <a:p>
          <a:r>
            <a:rPr lang="es-CO" b="1" dirty="0" smtClean="0"/>
            <a:t>Sistemas de información</a:t>
          </a:r>
          <a:endParaRPr lang="es-CO" b="1" dirty="0"/>
        </a:p>
      </dgm:t>
    </dgm:pt>
    <dgm:pt modelId="{ED6F04E6-1CCD-4824-9420-E1A28930650B}" type="parTrans" cxnId="{2AAF04C9-FBD6-48F4-8CF3-B1C64711CAD7}">
      <dgm:prSet/>
      <dgm:spPr/>
      <dgm:t>
        <a:bodyPr/>
        <a:lstStyle/>
        <a:p>
          <a:endParaRPr lang="es-CO" b="1"/>
        </a:p>
      </dgm:t>
    </dgm:pt>
    <dgm:pt modelId="{904FCFF5-DD63-44A5-814A-5F074AD36005}" type="sibTrans" cxnId="{2AAF04C9-FBD6-48F4-8CF3-B1C64711CAD7}">
      <dgm:prSet/>
      <dgm:spPr/>
      <dgm:t>
        <a:bodyPr/>
        <a:lstStyle/>
        <a:p>
          <a:endParaRPr lang="es-CO" b="1"/>
        </a:p>
      </dgm:t>
    </dgm:pt>
    <dgm:pt modelId="{07969668-4BE4-45E7-B5AC-7AB397B239DA}">
      <dgm:prSet phldrT="[Texto]"/>
      <dgm:spPr/>
      <dgm:t>
        <a:bodyPr/>
        <a:lstStyle/>
        <a:p>
          <a:r>
            <a:rPr lang="es-CO" b="1" dirty="0" smtClean="0"/>
            <a:t>Administración de riesgos</a:t>
          </a:r>
          <a:endParaRPr lang="es-CO" b="1" dirty="0"/>
        </a:p>
      </dgm:t>
    </dgm:pt>
    <dgm:pt modelId="{47CDDE35-518B-4652-8E55-1C0D2361AAA0}" type="parTrans" cxnId="{D633DE8D-FE23-41C0-90EA-D2C2A567467E}">
      <dgm:prSet/>
      <dgm:spPr/>
      <dgm:t>
        <a:bodyPr/>
        <a:lstStyle/>
        <a:p>
          <a:endParaRPr lang="es-CO" b="1"/>
        </a:p>
      </dgm:t>
    </dgm:pt>
    <dgm:pt modelId="{8D7F4611-3787-4CAA-A215-A40730AF7ECC}" type="sibTrans" cxnId="{D633DE8D-FE23-41C0-90EA-D2C2A567467E}">
      <dgm:prSet/>
      <dgm:spPr/>
      <dgm:t>
        <a:bodyPr/>
        <a:lstStyle/>
        <a:p>
          <a:endParaRPr lang="es-CO" b="1"/>
        </a:p>
      </dgm:t>
    </dgm:pt>
    <dgm:pt modelId="{E2BB6BF3-BB02-4DFC-89A3-89C15F8C6AEC}" type="pres">
      <dgm:prSet presAssocID="{78E86226-1BAF-40A0-8489-F15BBAC7D24F}" presName="diagram" presStyleCnt="0">
        <dgm:presLayoutVars>
          <dgm:dir/>
          <dgm:resizeHandles val="exact"/>
        </dgm:presLayoutVars>
      </dgm:prSet>
      <dgm:spPr/>
      <dgm:t>
        <a:bodyPr/>
        <a:lstStyle/>
        <a:p>
          <a:endParaRPr lang="es-CO"/>
        </a:p>
      </dgm:t>
    </dgm:pt>
    <dgm:pt modelId="{36FF30BD-A0FF-4B6A-ABE8-B20533F1BE66}" type="pres">
      <dgm:prSet presAssocID="{C0DE8B7F-52E7-4D07-9CCD-7703BE4359F4}" presName="node" presStyleLbl="node1" presStyleIdx="0" presStyleCnt="7">
        <dgm:presLayoutVars>
          <dgm:bulletEnabled val="1"/>
        </dgm:presLayoutVars>
      </dgm:prSet>
      <dgm:spPr/>
      <dgm:t>
        <a:bodyPr/>
        <a:lstStyle/>
        <a:p>
          <a:endParaRPr lang="es-CO"/>
        </a:p>
      </dgm:t>
    </dgm:pt>
    <dgm:pt modelId="{023FC3FF-A70A-4B02-9AA4-6404BAC4AF07}" type="pres">
      <dgm:prSet presAssocID="{46FE43B8-5D33-474D-BD45-D0C50061CE2B}" presName="sibTrans" presStyleCnt="0"/>
      <dgm:spPr/>
    </dgm:pt>
    <dgm:pt modelId="{04D697D2-095C-48FE-92FA-FAAB932E6998}" type="pres">
      <dgm:prSet presAssocID="{9366BDC4-8580-4BAE-859E-CDBF2B4780C6}" presName="node" presStyleLbl="node1" presStyleIdx="1" presStyleCnt="7">
        <dgm:presLayoutVars>
          <dgm:bulletEnabled val="1"/>
        </dgm:presLayoutVars>
      </dgm:prSet>
      <dgm:spPr/>
      <dgm:t>
        <a:bodyPr/>
        <a:lstStyle/>
        <a:p>
          <a:endParaRPr lang="es-CO"/>
        </a:p>
      </dgm:t>
    </dgm:pt>
    <dgm:pt modelId="{D1EBC5A5-D5B7-4412-9FB5-59A4053500F8}" type="pres">
      <dgm:prSet presAssocID="{AC0F4B86-AC9E-477C-BF13-D7188EC3FD0A}" presName="sibTrans" presStyleCnt="0"/>
      <dgm:spPr/>
    </dgm:pt>
    <dgm:pt modelId="{6AA0367B-56DE-47E2-8957-EFDD1F49A3F4}" type="pres">
      <dgm:prSet presAssocID="{F1182085-BC93-47B1-A90F-238209776D05}" presName="node" presStyleLbl="node1" presStyleIdx="2" presStyleCnt="7">
        <dgm:presLayoutVars>
          <dgm:bulletEnabled val="1"/>
        </dgm:presLayoutVars>
      </dgm:prSet>
      <dgm:spPr/>
      <dgm:t>
        <a:bodyPr/>
        <a:lstStyle/>
        <a:p>
          <a:endParaRPr lang="es-CO"/>
        </a:p>
      </dgm:t>
    </dgm:pt>
    <dgm:pt modelId="{07303DE2-1A03-49A5-A2BE-B9CC1D6C2CDC}" type="pres">
      <dgm:prSet presAssocID="{7EE687FE-1B3A-48A9-88E7-89B8803BC943}" presName="sibTrans" presStyleCnt="0"/>
      <dgm:spPr/>
    </dgm:pt>
    <dgm:pt modelId="{DF85B5E3-222F-4317-B1E7-77DB1A3A0E1A}" type="pres">
      <dgm:prSet presAssocID="{B835B9A2-DF9F-4A1C-B3AD-3B9AE43E6540}" presName="node" presStyleLbl="node1" presStyleIdx="3" presStyleCnt="7">
        <dgm:presLayoutVars>
          <dgm:bulletEnabled val="1"/>
        </dgm:presLayoutVars>
      </dgm:prSet>
      <dgm:spPr/>
      <dgm:t>
        <a:bodyPr/>
        <a:lstStyle/>
        <a:p>
          <a:endParaRPr lang="es-CO"/>
        </a:p>
      </dgm:t>
    </dgm:pt>
    <dgm:pt modelId="{3C60B1A8-59D1-44F5-A3F1-9CF47E79449F}" type="pres">
      <dgm:prSet presAssocID="{D2F08F1B-21D7-4D12-B391-8B1E997A4F3B}" presName="sibTrans" presStyleCnt="0"/>
      <dgm:spPr/>
    </dgm:pt>
    <dgm:pt modelId="{D0A5EB89-1C4C-43E4-9214-0D604351EF35}" type="pres">
      <dgm:prSet presAssocID="{66BC54DA-2B89-4412-B01D-D44CC85E371D}" presName="node" presStyleLbl="node1" presStyleIdx="4" presStyleCnt="7">
        <dgm:presLayoutVars>
          <dgm:bulletEnabled val="1"/>
        </dgm:presLayoutVars>
      </dgm:prSet>
      <dgm:spPr/>
      <dgm:t>
        <a:bodyPr/>
        <a:lstStyle/>
        <a:p>
          <a:endParaRPr lang="es-CO"/>
        </a:p>
      </dgm:t>
    </dgm:pt>
    <dgm:pt modelId="{7711EBE5-F127-4AE8-98C3-177952DFDF5F}" type="pres">
      <dgm:prSet presAssocID="{EEE4719E-A1E8-4256-803D-C4CFC7A75837}" presName="sibTrans" presStyleCnt="0"/>
      <dgm:spPr/>
    </dgm:pt>
    <dgm:pt modelId="{5CE05F64-34D2-42D7-9501-898454908A6E}" type="pres">
      <dgm:prSet presAssocID="{FAB03F3B-C359-4FD5-9B77-5CB78729CA48}" presName="node" presStyleLbl="node1" presStyleIdx="5" presStyleCnt="7">
        <dgm:presLayoutVars>
          <dgm:bulletEnabled val="1"/>
        </dgm:presLayoutVars>
      </dgm:prSet>
      <dgm:spPr/>
      <dgm:t>
        <a:bodyPr/>
        <a:lstStyle/>
        <a:p>
          <a:endParaRPr lang="es-CO"/>
        </a:p>
      </dgm:t>
    </dgm:pt>
    <dgm:pt modelId="{2885EDC6-8A60-47AB-B793-458D58116202}" type="pres">
      <dgm:prSet presAssocID="{904FCFF5-DD63-44A5-814A-5F074AD36005}" presName="sibTrans" presStyleCnt="0"/>
      <dgm:spPr/>
    </dgm:pt>
    <dgm:pt modelId="{09342165-08D4-41B3-B358-3D2516CBF95F}" type="pres">
      <dgm:prSet presAssocID="{07969668-4BE4-45E7-B5AC-7AB397B239DA}" presName="node" presStyleLbl="node1" presStyleIdx="6" presStyleCnt="7">
        <dgm:presLayoutVars>
          <dgm:bulletEnabled val="1"/>
        </dgm:presLayoutVars>
      </dgm:prSet>
      <dgm:spPr/>
      <dgm:t>
        <a:bodyPr/>
        <a:lstStyle/>
        <a:p>
          <a:endParaRPr lang="es-CO"/>
        </a:p>
      </dgm:t>
    </dgm:pt>
  </dgm:ptLst>
  <dgm:cxnLst>
    <dgm:cxn modelId="{D05F0B8F-3CA3-466B-A25F-CED070864772}" type="presOf" srcId="{C0DE8B7F-52E7-4D07-9CCD-7703BE4359F4}" destId="{36FF30BD-A0FF-4B6A-ABE8-B20533F1BE66}" srcOrd="0" destOrd="0" presId="urn:microsoft.com/office/officeart/2005/8/layout/default"/>
    <dgm:cxn modelId="{97DCA1A9-5508-4F91-95AA-C72E4019B065}" type="presOf" srcId="{78E86226-1BAF-40A0-8489-F15BBAC7D24F}" destId="{E2BB6BF3-BB02-4DFC-89A3-89C15F8C6AEC}" srcOrd="0" destOrd="0" presId="urn:microsoft.com/office/officeart/2005/8/layout/default"/>
    <dgm:cxn modelId="{061DFE19-C9F9-45B7-A7D1-CDF332EFA5DC}" type="presOf" srcId="{B835B9A2-DF9F-4A1C-B3AD-3B9AE43E6540}" destId="{DF85B5E3-222F-4317-B1E7-77DB1A3A0E1A}" srcOrd="0" destOrd="0" presId="urn:microsoft.com/office/officeart/2005/8/layout/default"/>
    <dgm:cxn modelId="{CDB58B33-17AE-4E15-8413-21A8C1C63657}" srcId="{78E86226-1BAF-40A0-8489-F15BBAC7D24F}" destId="{9366BDC4-8580-4BAE-859E-CDBF2B4780C6}" srcOrd="1" destOrd="0" parTransId="{88A185D7-D6C1-4F16-93A8-9BFEF346A785}" sibTransId="{AC0F4B86-AC9E-477C-BF13-D7188EC3FD0A}"/>
    <dgm:cxn modelId="{5E34249B-9024-48D8-8EEA-205530AF61E5}" srcId="{78E86226-1BAF-40A0-8489-F15BBAC7D24F}" destId="{66BC54DA-2B89-4412-B01D-D44CC85E371D}" srcOrd="4" destOrd="0" parTransId="{27D81F4A-8E48-4095-9CD7-1A27AB8839FC}" sibTransId="{EEE4719E-A1E8-4256-803D-C4CFC7A75837}"/>
    <dgm:cxn modelId="{D633DE8D-FE23-41C0-90EA-D2C2A567467E}" srcId="{78E86226-1BAF-40A0-8489-F15BBAC7D24F}" destId="{07969668-4BE4-45E7-B5AC-7AB397B239DA}" srcOrd="6" destOrd="0" parTransId="{47CDDE35-518B-4652-8E55-1C0D2361AAA0}" sibTransId="{8D7F4611-3787-4CAA-A215-A40730AF7ECC}"/>
    <dgm:cxn modelId="{85582977-7D51-4DE5-ACA1-4FDF3249CB87}" type="presOf" srcId="{9366BDC4-8580-4BAE-859E-CDBF2B4780C6}" destId="{04D697D2-095C-48FE-92FA-FAAB932E6998}" srcOrd="0" destOrd="0" presId="urn:microsoft.com/office/officeart/2005/8/layout/default"/>
    <dgm:cxn modelId="{E30744F4-0EDC-4340-B0A0-3788B41AB0AF}" srcId="{78E86226-1BAF-40A0-8489-F15BBAC7D24F}" destId="{F1182085-BC93-47B1-A90F-238209776D05}" srcOrd="2" destOrd="0" parTransId="{A73CA1E4-A40E-4381-B12E-E365E85D117C}" sibTransId="{7EE687FE-1B3A-48A9-88E7-89B8803BC943}"/>
    <dgm:cxn modelId="{C87A1702-8F73-482D-B4DD-8558E3FD2308}" type="presOf" srcId="{FAB03F3B-C359-4FD5-9B77-5CB78729CA48}" destId="{5CE05F64-34D2-42D7-9501-898454908A6E}" srcOrd="0" destOrd="0" presId="urn:microsoft.com/office/officeart/2005/8/layout/default"/>
    <dgm:cxn modelId="{23044812-10AB-478D-A967-3752A47D1942}" srcId="{78E86226-1BAF-40A0-8489-F15BBAC7D24F}" destId="{C0DE8B7F-52E7-4D07-9CCD-7703BE4359F4}" srcOrd="0" destOrd="0" parTransId="{A130B314-CAAC-477B-9A03-218EE5395CCF}" sibTransId="{46FE43B8-5D33-474D-BD45-D0C50061CE2B}"/>
    <dgm:cxn modelId="{F18DBC72-3FDC-4C52-B7DD-8D4E70A0363F}" srcId="{78E86226-1BAF-40A0-8489-F15BBAC7D24F}" destId="{B835B9A2-DF9F-4A1C-B3AD-3B9AE43E6540}" srcOrd="3" destOrd="0" parTransId="{E1F2AE4A-9139-46E8-865F-9E97F0709A8C}" sibTransId="{D2F08F1B-21D7-4D12-B391-8B1E997A4F3B}"/>
    <dgm:cxn modelId="{99D573E5-9D8E-4F48-AF58-C6D966EF8E38}" type="presOf" srcId="{F1182085-BC93-47B1-A90F-238209776D05}" destId="{6AA0367B-56DE-47E2-8957-EFDD1F49A3F4}" srcOrd="0" destOrd="0" presId="urn:microsoft.com/office/officeart/2005/8/layout/default"/>
    <dgm:cxn modelId="{2AAF04C9-FBD6-48F4-8CF3-B1C64711CAD7}" srcId="{78E86226-1BAF-40A0-8489-F15BBAC7D24F}" destId="{FAB03F3B-C359-4FD5-9B77-5CB78729CA48}" srcOrd="5" destOrd="0" parTransId="{ED6F04E6-1CCD-4824-9420-E1A28930650B}" sibTransId="{904FCFF5-DD63-44A5-814A-5F074AD36005}"/>
    <dgm:cxn modelId="{24493C27-ABC3-4B8C-9E67-AE12A0E3B80F}" type="presOf" srcId="{07969668-4BE4-45E7-B5AC-7AB397B239DA}" destId="{09342165-08D4-41B3-B358-3D2516CBF95F}" srcOrd="0" destOrd="0" presId="urn:microsoft.com/office/officeart/2005/8/layout/default"/>
    <dgm:cxn modelId="{5FFCF646-E6FC-412B-8382-A685904CF9EB}" type="presOf" srcId="{66BC54DA-2B89-4412-B01D-D44CC85E371D}" destId="{D0A5EB89-1C4C-43E4-9214-0D604351EF35}" srcOrd="0" destOrd="0" presId="urn:microsoft.com/office/officeart/2005/8/layout/default"/>
    <dgm:cxn modelId="{4C1B545F-47EC-42C7-8CD8-8391FDDD148F}" type="presParOf" srcId="{E2BB6BF3-BB02-4DFC-89A3-89C15F8C6AEC}" destId="{36FF30BD-A0FF-4B6A-ABE8-B20533F1BE66}" srcOrd="0" destOrd="0" presId="urn:microsoft.com/office/officeart/2005/8/layout/default"/>
    <dgm:cxn modelId="{6B5058A5-6635-4780-9F69-CC0B98B058D8}" type="presParOf" srcId="{E2BB6BF3-BB02-4DFC-89A3-89C15F8C6AEC}" destId="{023FC3FF-A70A-4B02-9AA4-6404BAC4AF07}" srcOrd="1" destOrd="0" presId="urn:microsoft.com/office/officeart/2005/8/layout/default"/>
    <dgm:cxn modelId="{B160ABF2-4E35-4B6A-ADFD-F21D1EE4A087}" type="presParOf" srcId="{E2BB6BF3-BB02-4DFC-89A3-89C15F8C6AEC}" destId="{04D697D2-095C-48FE-92FA-FAAB932E6998}" srcOrd="2" destOrd="0" presId="urn:microsoft.com/office/officeart/2005/8/layout/default"/>
    <dgm:cxn modelId="{40C17FAF-ABEA-4EBC-B0A7-89C8C4BA9626}" type="presParOf" srcId="{E2BB6BF3-BB02-4DFC-89A3-89C15F8C6AEC}" destId="{D1EBC5A5-D5B7-4412-9FB5-59A4053500F8}" srcOrd="3" destOrd="0" presId="urn:microsoft.com/office/officeart/2005/8/layout/default"/>
    <dgm:cxn modelId="{0ACD181A-AF05-4A09-B9C2-F3A998630622}" type="presParOf" srcId="{E2BB6BF3-BB02-4DFC-89A3-89C15F8C6AEC}" destId="{6AA0367B-56DE-47E2-8957-EFDD1F49A3F4}" srcOrd="4" destOrd="0" presId="urn:microsoft.com/office/officeart/2005/8/layout/default"/>
    <dgm:cxn modelId="{F1B03D43-C7D7-4FB4-97A5-A2E238AB8E38}" type="presParOf" srcId="{E2BB6BF3-BB02-4DFC-89A3-89C15F8C6AEC}" destId="{07303DE2-1A03-49A5-A2BE-B9CC1D6C2CDC}" srcOrd="5" destOrd="0" presId="urn:microsoft.com/office/officeart/2005/8/layout/default"/>
    <dgm:cxn modelId="{8AE33423-4760-48D1-8848-AE0943BA14F5}" type="presParOf" srcId="{E2BB6BF3-BB02-4DFC-89A3-89C15F8C6AEC}" destId="{DF85B5E3-222F-4317-B1E7-77DB1A3A0E1A}" srcOrd="6" destOrd="0" presId="urn:microsoft.com/office/officeart/2005/8/layout/default"/>
    <dgm:cxn modelId="{F19F0A60-0B39-48E8-9937-12053D5D785C}" type="presParOf" srcId="{E2BB6BF3-BB02-4DFC-89A3-89C15F8C6AEC}" destId="{3C60B1A8-59D1-44F5-A3F1-9CF47E79449F}" srcOrd="7" destOrd="0" presId="urn:microsoft.com/office/officeart/2005/8/layout/default"/>
    <dgm:cxn modelId="{B0DA8DF3-EE43-4DB1-99A1-44A57BDC0895}" type="presParOf" srcId="{E2BB6BF3-BB02-4DFC-89A3-89C15F8C6AEC}" destId="{D0A5EB89-1C4C-43E4-9214-0D604351EF35}" srcOrd="8" destOrd="0" presId="urn:microsoft.com/office/officeart/2005/8/layout/default"/>
    <dgm:cxn modelId="{DBEBD4AB-CACB-46A2-9A85-F4F8EEFD286C}" type="presParOf" srcId="{E2BB6BF3-BB02-4DFC-89A3-89C15F8C6AEC}" destId="{7711EBE5-F127-4AE8-98C3-177952DFDF5F}" srcOrd="9" destOrd="0" presId="urn:microsoft.com/office/officeart/2005/8/layout/default"/>
    <dgm:cxn modelId="{D3DD63B1-86E9-4B2E-9D04-736C3CA1D975}" type="presParOf" srcId="{E2BB6BF3-BB02-4DFC-89A3-89C15F8C6AEC}" destId="{5CE05F64-34D2-42D7-9501-898454908A6E}" srcOrd="10" destOrd="0" presId="urn:microsoft.com/office/officeart/2005/8/layout/default"/>
    <dgm:cxn modelId="{DA0827BD-689B-483B-94C6-423A010B2ABE}" type="presParOf" srcId="{E2BB6BF3-BB02-4DFC-89A3-89C15F8C6AEC}" destId="{2885EDC6-8A60-47AB-B793-458D58116202}" srcOrd="11" destOrd="0" presId="urn:microsoft.com/office/officeart/2005/8/layout/default"/>
    <dgm:cxn modelId="{8351EDD1-3F09-49E2-9347-636C1DC18420}" type="presParOf" srcId="{E2BB6BF3-BB02-4DFC-89A3-89C15F8C6AEC}" destId="{09342165-08D4-41B3-B358-3D2516CBF95F}"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837EBB-D370-47B0-BF0D-749108704D36}" type="doc">
      <dgm:prSet loTypeId="urn:microsoft.com/office/officeart/2005/8/layout/process5" loCatId="process" qsTypeId="urn:microsoft.com/office/officeart/2005/8/quickstyle/3d1" qsCatId="3D" csTypeId="urn:microsoft.com/office/officeart/2005/8/colors/colorful2" csCatId="colorful" phldr="1"/>
      <dgm:spPr/>
    </dgm:pt>
    <dgm:pt modelId="{7B90BF05-2A06-4C28-835D-F33097DBB9B7}">
      <dgm:prSet phldrT="[Texto]"/>
      <dgm:spPr/>
      <dgm:t>
        <a:bodyPr/>
        <a:lstStyle/>
        <a:p>
          <a:r>
            <a:rPr lang="es-CO" b="1" dirty="0" smtClean="0"/>
            <a:t>3. Confidencialidad</a:t>
          </a:r>
          <a:endParaRPr lang="es-CO" b="1" dirty="0"/>
        </a:p>
      </dgm:t>
    </dgm:pt>
    <dgm:pt modelId="{276CA528-1FFE-4742-A2CB-38401E23017C}" type="parTrans" cxnId="{31BB8204-A9BC-4C6E-81D3-CFCB5DC90E24}">
      <dgm:prSet/>
      <dgm:spPr/>
      <dgm:t>
        <a:bodyPr/>
        <a:lstStyle/>
        <a:p>
          <a:endParaRPr lang="es-CO" b="1">
            <a:solidFill>
              <a:schemeClr val="bg1"/>
            </a:solidFill>
          </a:endParaRPr>
        </a:p>
      </dgm:t>
    </dgm:pt>
    <dgm:pt modelId="{8A232216-918C-4BAB-BC86-341AD88EAE8C}" type="sibTrans" cxnId="{31BB8204-A9BC-4C6E-81D3-CFCB5DC90E24}">
      <dgm:prSet/>
      <dgm:spPr/>
      <dgm:t>
        <a:bodyPr/>
        <a:lstStyle/>
        <a:p>
          <a:endParaRPr lang="es-CO" b="1">
            <a:solidFill>
              <a:schemeClr val="bg1"/>
            </a:solidFill>
          </a:endParaRPr>
        </a:p>
      </dgm:t>
    </dgm:pt>
    <dgm:pt modelId="{81B283BA-BBB9-47BA-B607-321D87C90D51}">
      <dgm:prSet phldrT="[Texto]"/>
      <dgm:spPr/>
      <dgm:t>
        <a:bodyPr/>
        <a:lstStyle/>
        <a:p>
          <a:r>
            <a:rPr lang="es-CO" b="1" smtClean="0"/>
            <a:t>2. Objetividad. </a:t>
          </a:r>
          <a:endParaRPr lang="es-CO" b="1" dirty="0"/>
        </a:p>
      </dgm:t>
    </dgm:pt>
    <dgm:pt modelId="{22782CA6-BFE9-4CF3-A93C-064DAB4F2CF0}" type="parTrans" cxnId="{FB73C6F5-0B08-4E90-AF33-822B01A95F9C}">
      <dgm:prSet/>
      <dgm:spPr/>
      <dgm:t>
        <a:bodyPr/>
        <a:lstStyle/>
        <a:p>
          <a:endParaRPr lang="es-CO" b="1">
            <a:solidFill>
              <a:schemeClr val="bg1"/>
            </a:solidFill>
          </a:endParaRPr>
        </a:p>
      </dgm:t>
    </dgm:pt>
    <dgm:pt modelId="{1EFC86DA-1D58-4D2D-8404-F9CCC7B5F9D3}" type="sibTrans" cxnId="{FB73C6F5-0B08-4E90-AF33-822B01A95F9C}">
      <dgm:prSet/>
      <dgm:spPr/>
      <dgm:t>
        <a:bodyPr/>
        <a:lstStyle/>
        <a:p>
          <a:endParaRPr lang="es-CO" b="1">
            <a:solidFill>
              <a:schemeClr val="bg1"/>
            </a:solidFill>
          </a:endParaRPr>
        </a:p>
      </dgm:t>
    </dgm:pt>
    <dgm:pt modelId="{A2ACFD84-F981-42FC-823F-8934F5ED4DFD}">
      <dgm:prSet phldrT="[Texto]"/>
      <dgm:spPr/>
      <dgm:t>
        <a:bodyPr/>
        <a:lstStyle/>
        <a:p>
          <a:r>
            <a:rPr lang="es-CO" b="1" smtClean="0"/>
            <a:t>1. Integridad</a:t>
          </a:r>
          <a:endParaRPr lang="es-CO" b="1" dirty="0"/>
        </a:p>
      </dgm:t>
    </dgm:pt>
    <dgm:pt modelId="{EAAB86D6-0363-4740-9B84-F1C1561A3D62}" type="parTrans" cxnId="{3272778C-8C8D-446A-B516-AA2733DB4879}">
      <dgm:prSet/>
      <dgm:spPr/>
      <dgm:t>
        <a:bodyPr/>
        <a:lstStyle/>
        <a:p>
          <a:endParaRPr lang="es-CO" b="1">
            <a:solidFill>
              <a:schemeClr val="bg1"/>
            </a:solidFill>
          </a:endParaRPr>
        </a:p>
      </dgm:t>
    </dgm:pt>
    <dgm:pt modelId="{78C5228E-669A-4102-9259-83A402E4EE1A}" type="sibTrans" cxnId="{3272778C-8C8D-446A-B516-AA2733DB4879}">
      <dgm:prSet/>
      <dgm:spPr/>
      <dgm:t>
        <a:bodyPr/>
        <a:lstStyle/>
        <a:p>
          <a:endParaRPr lang="es-CO" b="1">
            <a:solidFill>
              <a:schemeClr val="bg1"/>
            </a:solidFill>
          </a:endParaRPr>
        </a:p>
      </dgm:t>
    </dgm:pt>
    <dgm:pt modelId="{FDCA99B0-D856-4440-A44B-9ECDD5D94AAA}">
      <dgm:prSet phldrT="[Texto]"/>
      <dgm:spPr/>
      <dgm:t>
        <a:bodyPr/>
        <a:lstStyle/>
        <a:p>
          <a:r>
            <a:rPr lang="es-CO" b="1" dirty="0" smtClean="0"/>
            <a:t>4. Competencia.</a:t>
          </a:r>
          <a:endParaRPr lang="es-CO" b="1" dirty="0"/>
        </a:p>
      </dgm:t>
    </dgm:pt>
    <dgm:pt modelId="{F1AAEF24-8E31-4DC0-B340-2D8EC7880437}" type="parTrans" cxnId="{4525302C-30DF-415A-AD8A-A26D5FB11FBD}">
      <dgm:prSet/>
      <dgm:spPr/>
      <dgm:t>
        <a:bodyPr/>
        <a:lstStyle/>
        <a:p>
          <a:endParaRPr lang="es-CO" b="1">
            <a:solidFill>
              <a:schemeClr val="bg1"/>
            </a:solidFill>
          </a:endParaRPr>
        </a:p>
      </dgm:t>
    </dgm:pt>
    <dgm:pt modelId="{3D0D2F6A-D6A5-42A3-A77F-9670E3C61BC3}" type="sibTrans" cxnId="{4525302C-30DF-415A-AD8A-A26D5FB11FBD}">
      <dgm:prSet/>
      <dgm:spPr/>
      <dgm:t>
        <a:bodyPr/>
        <a:lstStyle/>
        <a:p>
          <a:endParaRPr lang="es-CO" b="1">
            <a:solidFill>
              <a:schemeClr val="bg1"/>
            </a:solidFill>
          </a:endParaRPr>
        </a:p>
      </dgm:t>
    </dgm:pt>
    <dgm:pt modelId="{0325CBC8-E36D-4E1A-A036-2C7AE1990BF3}" type="pres">
      <dgm:prSet presAssocID="{99837EBB-D370-47B0-BF0D-749108704D36}" presName="diagram" presStyleCnt="0">
        <dgm:presLayoutVars>
          <dgm:dir/>
          <dgm:resizeHandles val="exact"/>
        </dgm:presLayoutVars>
      </dgm:prSet>
      <dgm:spPr/>
    </dgm:pt>
    <dgm:pt modelId="{606C32AA-DCC3-4D91-BA16-213F78A9B447}" type="pres">
      <dgm:prSet presAssocID="{A2ACFD84-F981-42FC-823F-8934F5ED4DFD}" presName="node" presStyleLbl="node1" presStyleIdx="0" presStyleCnt="4">
        <dgm:presLayoutVars>
          <dgm:bulletEnabled val="1"/>
        </dgm:presLayoutVars>
      </dgm:prSet>
      <dgm:spPr/>
      <dgm:t>
        <a:bodyPr/>
        <a:lstStyle/>
        <a:p>
          <a:endParaRPr lang="es-CO"/>
        </a:p>
      </dgm:t>
    </dgm:pt>
    <dgm:pt modelId="{8AB049FB-5F81-4F1F-BF6E-36A027B8168B}" type="pres">
      <dgm:prSet presAssocID="{78C5228E-669A-4102-9259-83A402E4EE1A}" presName="sibTrans" presStyleLbl="sibTrans2D1" presStyleIdx="0" presStyleCnt="3"/>
      <dgm:spPr/>
      <dgm:t>
        <a:bodyPr/>
        <a:lstStyle/>
        <a:p>
          <a:endParaRPr lang="es-CO"/>
        </a:p>
      </dgm:t>
    </dgm:pt>
    <dgm:pt modelId="{8A9630FA-8998-41F7-BF6F-C7ABA18991E1}" type="pres">
      <dgm:prSet presAssocID="{78C5228E-669A-4102-9259-83A402E4EE1A}" presName="connectorText" presStyleLbl="sibTrans2D1" presStyleIdx="0" presStyleCnt="3"/>
      <dgm:spPr/>
      <dgm:t>
        <a:bodyPr/>
        <a:lstStyle/>
        <a:p>
          <a:endParaRPr lang="es-CO"/>
        </a:p>
      </dgm:t>
    </dgm:pt>
    <dgm:pt modelId="{0632630E-F552-448C-8069-71F6C5ACA7D7}" type="pres">
      <dgm:prSet presAssocID="{81B283BA-BBB9-47BA-B607-321D87C90D51}" presName="node" presStyleLbl="node1" presStyleIdx="1" presStyleCnt="4">
        <dgm:presLayoutVars>
          <dgm:bulletEnabled val="1"/>
        </dgm:presLayoutVars>
      </dgm:prSet>
      <dgm:spPr/>
      <dgm:t>
        <a:bodyPr/>
        <a:lstStyle/>
        <a:p>
          <a:endParaRPr lang="es-CO"/>
        </a:p>
      </dgm:t>
    </dgm:pt>
    <dgm:pt modelId="{72BCA83D-32F6-432B-AFAF-39ADE75C6983}" type="pres">
      <dgm:prSet presAssocID="{1EFC86DA-1D58-4D2D-8404-F9CCC7B5F9D3}" presName="sibTrans" presStyleLbl="sibTrans2D1" presStyleIdx="1" presStyleCnt="3"/>
      <dgm:spPr/>
      <dgm:t>
        <a:bodyPr/>
        <a:lstStyle/>
        <a:p>
          <a:endParaRPr lang="es-CO"/>
        </a:p>
      </dgm:t>
    </dgm:pt>
    <dgm:pt modelId="{51A3AEDE-4EE4-4B55-8BED-3652BDC87352}" type="pres">
      <dgm:prSet presAssocID="{1EFC86DA-1D58-4D2D-8404-F9CCC7B5F9D3}" presName="connectorText" presStyleLbl="sibTrans2D1" presStyleIdx="1" presStyleCnt="3"/>
      <dgm:spPr/>
      <dgm:t>
        <a:bodyPr/>
        <a:lstStyle/>
        <a:p>
          <a:endParaRPr lang="es-CO"/>
        </a:p>
      </dgm:t>
    </dgm:pt>
    <dgm:pt modelId="{B89ACF77-0FD0-41B5-BB59-3BF519A7F570}" type="pres">
      <dgm:prSet presAssocID="{7B90BF05-2A06-4C28-835D-F33097DBB9B7}" presName="node" presStyleLbl="node1" presStyleIdx="2" presStyleCnt="4">
        <dgm:presLayoutVars>
          <dgm:bulletEnabled val="1"/>
        </dgm:presLayoutVars>
      </dgm:prSet>
      <dgm:spPr/>
      <dgm:t>
        <a:bodyPr/>
        <a:lstStyle/>
        <a:p>
          <a:endParaRPr lang="es-CO"/>
        </a:p>
      </dgm:t>
    </dgm:pt>
    <dgm:pt modelId="{1C58E8C6-FCBF-4F84-951E-6A168431E8D3}" type="pres">
      <dgm:prSet presAssocID="{8A232216-918C-4BAB-BC86-341AD88EAE8C}" presName="sibTrans" presStyleLbl="sibTrans2D1" presStyleIdx="2" presStyleCnt="3"/>
      <dgm:spPr/>
      <dgm:t>
        <a:bodyPr/>
        <a:lstStyle/>
        <a:p>
          <a:endParaRPr lang="es-CO"/>
        </a:p>
      </dgm:t>
    </dgm:pt>
    <dgm:pt modelId="{960D7CF4-25A4-4299-81E8-3C7C9FB92BE4}" type="pres">
      <dgm:prSet presAssocID="{8A232216-918C-4BAB-BC86-341AD88EAE8C}" presName="connectorText" presStyleLbl="sibTrans2D1" presStyleIdx="2" presStyleCnt="3"/>
      <dgm:spPr/>
      <dgm:t>
        <a:bodyPr/>
        <a:lstStyle/>
        <a:p>
          <a:endParaRPr lang="es-CO"/>
        </a:p>
      </dgm:t>
    </dgm:pt>
    <dgm:pt modelId="{0BE66CE5-7E32-4A52-B6E1-6F96BA1CE14F}" type="pres">
      <dgm:prSet presAssocID="{FDCA99B0-D856-4440-A44B-9ECDD5D94AAA}" presName="node" presStyleLbl="node1" presStyleIdx="3" presStyleCnt="4">
        <dgm:presLayoutVars>
          <dgm:bulletEnabled val="1"/>
        </dgm:presLayoutVars>
      </dgm:prSet>
      <dgm:spPr/>
      <dgm:t>
        <a:bodyPr/>
        <a:lstStyle/>
        <a:p>
          <a:endParaRPr lang="es-CO"/>
        </a:p>
      </dgm:t>
    </dgm:pt>
  </dgm:ptLst>
  <dgm:cxnLst>
    <dgm:cxn modelId="{3272778C-8C8D-446A-B516-AA2733DB4879}" srcId="{99837EBB-D370-47B0-BF0D-749108704D36}" destId="{A2ACFD84-F981-42FC-823F-8934F5ED4DFD}" srcOrd="0" destOrd="0" parTransId="{EAAB86D6-0363-4740-9B84-F1C1561A3D62}" sibTransId="{78C5228E-669A-4102-9259-83A402E4EE1A}"/>
    <dgm:cxn modelId="{179274DD-86F3-40FE-9DBB-03CDB6CD7AD8}" type="presOf" srcId="{78C5228E-669A-4102-9259-83A402E4EE1A}" destId="{8AB049FB-5F81-4F1F-BF6E-36A027B8168B}" srcOrd="0" destOrd="0" presId="urn:microsoft.com/office/officeart/2005/8/layout/process5"/>
    <dgm:cxn modelId="{3C78277C-E34C-4D3B-B440-78DA6DCE1FAD}" type="presOf" srcId="{81B283BA-BBB9-47BA-B607-321D87C90D51}" destId="{0632630E-F552-448C-8069-71F6C5ACA7D7}" srcOrd="0" destOrd="0" presId="urn:microsoft.com/office/officeart/2005/8/layout/process5"/>
    <dgm:cxn modelId="{4DFA30E9-384C-4FBD-8226-9FC78687CD63}" type="presOf" srcId="{7B90BF05-2A06-4C28-835D-F33097DBB9B7}" destId="{B89ACF77-0FD0-41B5-BB59-3BF519A7F570}" srcOrd="0" destOrd="0" presId="urn:microsoft.com/office/officeart/2005/8/layout/process5"/>
    <dgm:cxn modelId="{A8E83B9A-105A-4456-9AAC-91296A56F2FF}" type="presOf" srcId="{A2ACFD84-F981-42FC-823F-8934F5ED4DFD}" destId="{606C32AA-DCC3-4D91-BA16-213F78A9B447}" srcOrd="0" destOrd="0" presId="urn:microsoft.com/office/officeart/2005/8/layout/process5"/>
    <dgm:cxn modelId="{C37BA0F0-D4F8-4A03-8028-4DDDEEBCDE3F}" type="presOf" srcId="{FDCA99B0-D856-4440-A44B-9ECDD5D94AAA}" destId="{0BE66CE5-7E32-4A52-B6E1-6F96BA1CE14F}" srcOrd="0" destOrd="0" presId="urn:microsoft.com/office/officeart/2005/8/layout/process5"/>
    <dgm:cxn modelId="{31BB8204-A9BC-4C6E-81D3-CFCB5DC90E24}" srcId="{99837EBB-D370-47B0-BF0D-749108704D36}" destId="{7B90BF05-2A06-4C28-835D-F33097DBB9B7}" srcOrd="2" destOrd="0" parTransId="{276CA528-1FFE-4742-A2CB-38401E23017C}" sibTransId="{8A232216-918C-4BAB-BC86-341AD88EAE8C}"/>
    <dgm:cxn modelId="{1A48FC35-0EF7-40C8-8276-61151FE261A3}" type="presOf" srcId="{99837EBB-D370-47B0-BF0D-749108704D36}" destId="{0325CBC8-E36D-4E1A-A036-2C7AE1990BF3}" srcOrd="0" destOrd="0" presId="urn:microsoft.com/office/officeart/2005/8/layout/process5"/>
    <dgm:cxn modelId="{41163A5B-35EE-47C2-A956-9853023716A3}" type="presOf" srcId="{8A232216-918C-4BAB-BC86-341AD88EAE8C}" destId="{960D7CF4-25A4-4299-81E8-3C7C9FB92BE4}" srcOrd="1" destOrd="0" presId="urn:microsoft.com/office/officeart/2005/8/layout/process5"/>
    <dgm:cxn modelId="{4525302C-30DF-415A-AD8A-A26D5FB11FBD}" srcId="{99837EBB-D370-47B0-BF0D-749108704D36}" destId="{FDCA99B0-D856-4440-A44B-9ECDD5D94AAA}" srcOrd="3" destOrd="0" parTransId="{F1AAEF24-8E31-4DC0-B340-2D8EC7880437}" sibTransId="{3D0D2F6A-D6A5-42A3-A77F-9670E3C61BC3}"/>
    <dgm:cxn modelId="{1C5AE67F-2CE6-46C5-9766-E33586D8449B}" type="presOf" srcId="{8A232216-918C-4BAB-BC86-341AD88EAE8C}" destId="{1C58E8C6-FCBF-4F84-951E-6A168431E8D3}" srcOrd="0" destOrd="0" presId="urn:microsoft.com/office/officeart/2005/8/layout/process5"/>
    <dgm:cxn modelId="{FB73C6F5-0B08-4E90-AF33-822B01A95F9C}" srcId="{99837EBB-D370-47B0-BF0D-749108704D36}" destId="{81B283BA-BBB9-47BA-B607-321D87C90D51}" srcOrd="1" destOrd="0" parTransId="{22782CA6-BFE9-4CF3-A93C-064DAB4F2CF0}" sibTransId="{1EFC86DA-1D58-4D2D-8404-F9CCC7B5F9D3}"/>
    <dgm:cxn modelId="{748C8C77-2026-49A8-8349-5BD8BD3DA735}" type="presOf" srcId="{1EFC86DA-1D58-4D2D-8404-F9CCC7B5F9D3}" destId="{72BCA83D-32F6-432B-AFAF-39ADE75C6983}" srcOrd="0" destOrd="0" presId="urn:microsoft.com/office/officeart/2005/8/layout/process5"/>
    <dgm:cxn modelId="{7849D053-CF62-4A79-911B-D613F8A0AF98}" type="presOf" srcId="{1EFC86DA-1D58-4D2D-8404-F9CCC7B5F9D3}" destId="{51A3AEDE-4EE4-4B55-8BED-3652BDC87352}" srcOrd="1" destOrd="0" presId="urn:microsoft.com/office/officeart/2005/8/layout/process5"/>
    <dgm:cxn modelId="{F6EEF0F6-7FC0-4E10-A6D9-E2031B02E71B}" type="presOf" srcId="{78C5228E-669A-4102-9259-83A402E4EE1A}" destId="{8A9630FA-8998-41F7-BF6F-C7ABA18991E1}" srcOrd="1" destOrd="0" presId="urn:microsoft.com/office/officeart/2005/8/layout/process5"/>
    <dgm:cxn modelId="{6CE477A7-4013-4F77-8E27-0B6C1B33AF26}" type="presParOf" srcId="{0325CBC8-E36D-4E1A-A036-2C7AE1990BF3}" destId="{606C32AA-DCC3-4D91-BA16-213F78A9B447}" srcOrd="0" destOrd="0" presId="urn:microsoft.com/office/officeart/2005/8/layout/process5"/>
    <dgm:cxn modelId="{631D83E8-1D38-48D2-A5AE-21527DB98980}" type="presParOf" srcId="{0325CBC8-E36D-4E1A-A036-2C7AE1990BF3}" destId="{8AB049FB-5F81-4F1F-BF6E-36A027B8168B}" srcOrd="1" destOrd="0" presId="urn:microsoft.com/office/officeart/2005/8/layout/process5"/>
    <dgm:cxn modelId="{176BFABD-31C4-4EC5-AA15-3F074055A328}" type="presParOf" srcId="{8AB049FB-5F81-4F1F-BF6E-36A027B8168B}" destId="{8A9630FA-8998-41F7-BF6F-C7ABA18991E1}" srcOrd="0" destOrd="0" presId="urn:microsoft.com/office/officeart/2005/8/layout/process5"/>
    <dgm:cxn modelId="{18B94BDC-1501-4552-8528-3D39FF473B91}" type="presParOf" srcId="{0325CBC8-E36D-4E1A-A036-2C7AE1990BF3}" destId="{0632630E-F552-448C-8069-71F6C5ACA7D7}" srcOrd="2" destOrd="0" presId="urn:microsoft.com/office/officeart/2005/8/layout/process5"/>
    <dgm:cxn modelId="{423D88BF-35D3-4404-84A1-7C9F583A5EF7}" type="presParOf" srcId="{0325CBC8-E36D-4E1A-A036-2C7AE1990BF3}" destId="{72BCA83D-32F6-432B-AFAF-39ADE75C6983}" srcOrd="3" destOrd="0" presId="urn:microsoft.com/office/officeart/2005/8/layout/process5"/>
    <dgm:cxn modelId="{5D131FF7-ADE4-4AE0-89A0-B11F986592C3}" type="presParOf" srcId="{72BCA83D-32F6-432B-AFAF-39ADE75C6983}" destId="{51A3AEDE-4EE4-4B55-8BED-3652BDC87352}" srcOrd="0" destOrd="0" presId="urn:microsoft.com/office/officeart/2005/8/layout/process5"/>
    <dgm:cxn modelId="{8396A49A-88F0-49B7-96B1-1AB762281BD8}" type="presParOf" srcId="{0325CBC8-E36D-4E1A-A036-2C7AE1990BF3}" destId="{B89ACF77-0FD0-41B5-BB59-3BF519A7F570}" srcOrd="4" destOrd="0" presId="urn:microsoft.com/office/officeart/2005/8/layout/process5"/>
    <dgm:cxn modelId="{5170F914-59F7-487E-9B38-2E802CA485A4}" type="presParOf" srcId="{0325CBC8-E36D-4E1A-A036-2C7AE1990BF3}" destId="{1C58E8C6-FCBF-4F84-951E-6A168431E8D3}" srcOrd="5" destOrd="0" presId="urn:microsoft.com/office/officeart/2005/8/layout/process5"/>
    <dgm:cxn modelId="{0977FD14-886A-4F43-965D-563FB8544140}" type="presParOf" srcId="{1C58E8C6-FCBF-4F84-951E-6A168431E8D3}" destId="{960D7CF4-25A4-4299-81E8-3C7C9FB92BE4}" srcOrd="0" destOrd="0" presId="urn:microsoft.com/office/officeart/2005/8/layout/process5"/>
    <dgm:cxn modelId="{544425A3-62C1-4808-962D-85B85E96889E}" type="presParOf" srcId="{0325CBC8-E36D-4E1A-A036-2C7AE1990BF3}" destId="{0BE66CE5-7E32-4A52-B6E1-6F96BA1CE14F}" srcOrd="6" destOrd="0" presId="urn:microsoft.com/office/officeart/2005/8/layout/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D250C7-A9BB-48AF-BDE6-F0FD676693D0}" type="datetimeFigureOut">
              <a:rPr lang="es-CO" smtClean="0"/>
              <a:t>02/10/2014</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86F3B-3713-4DB5-8300-74EB76431859}" type="slidenum">
              <a:rPr lang="es-CO" smtClean="0"/>
              <a:t>‹Nº›</a:t>
            </a:fld>
            <a:endParaRPr lang="es-CO"/>
          </a:p>
        </p:txBody>
      </p:sp>
    </p:spTree>
    <p:extLst>
      <p:ext uri="{BB962C8B-B14F-4D97-AF65-F5344CB8AC3E}">
        <p14:creationId xmlns:p14="http://schemas.microsoft.com/office/powerpoint/2010/main" val="6857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b="1" dirty="0" smtClean="0"/>
              <a:t>Cumplimiento:</a:t>
            </a:r>
            <a:r>
              <a:rPr lang="es-CO" dirty="0" smtClean="0"/>
              <a:t> verifica la adherencia de la entidad a las normas constitucionales, legales, reglamentarias y de autorregulación que le son aplicables.   </a:t>
            </a:r>
          </a:p>
          <a:p>
            <a:r>
              <a:rPr lang="es-CO" b="1" dirty="0" smtClean="0"/>
              <a:t>Estratégico:</a:t>
            </a:r>
            <a:r>
              <a:rPr lang="es-CO" dirty="0" smtClean="0"/>
              <a:t> hace referencia al proceso mediante el cual se evalúa y monitorea el desempeño de los sistemas gerenciales de la entidad. Evalúa el logro de los objetivos misionales.  </a:t>
            </a:r>
          </a:p>
          <a:p>
            <a:r>
              <a:rPr lang="es-CO" b="1" dirty="0" smtClean="0"/>
              <a:t>Gestión y Resultados: </a:t>
            </a:r>
            <a:r>
              <a:rPr lang="es-CO" dirty="0" smtClean="0"/>
              <a:t>verifica las actividades relativas al proceso de gestión de la entidad, con el fin de determinar el grado de economía, eficiencia y eficacia en el manejo de los recursos y los controles; de los métodos de medición e información sobre el impacto o efecto que producen los bienes y servicios entregados a la ciudadanía o partes interesadas.</a:t>
            </a:r>
            <a:endParaRPr lang="es-CO" dirty="0"/>
          </a:p>
        </p:txBody>
      </p:sp>
      <p:sp>
        <p:nvSpPr>
          <p:cNvPr id="4" name="Marcador de número de diapositiva 3"/>
          <p:cNvSpPr>
            <a:spLocks noGrp="1"/>
          </p:cNvSpPr>
          <p:nvPr>
            <p:ph type="sldNum" sz="quarter" idx="10"/>
          </p:nvPr>
        </p:nvSpPr>
        <p:spPr/>
        <p:txBody>
          <a:bodyPr/>
          <a:lstStyle/>
          <a:p>
            <a:fld id="{8E086F3B-3713-4DB5-8300-74EB76431859}" type="slidenum">
              <a:rPr lang="es-CO" smtClean="0"/>
              <a:t>2</a:t>
            </a:fld>
            <a:endParaRPr lang="es-CO"/>
          </a:p>
        </p:txBody>
      </p:sp>
    </p:spTree>
    <p:extLst>
      <p:ext uri="{BB962C8B-B14F-4D97-AF65-F5344CB8AC3E}">
        <p14:creationId xmlns:p14="http://schemas.microsoft.com/office/powerpoint/2010/main" val="3889135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CO" b="1" dirty="0" smtClean="0"/>
              <a:t>Integridad:</a:t>
            </a:r>
            <a:r>
              <a:rPr lang="es-CO" dirty="0" smtClean="0"/>
              <a:t> La integridad de los auditores internos establece confianza y, consiguientemente, provee la base para confiar en su juicio.</a:t>
            </a:r>
          </a:p>
          <a:p>
            <a:r>
              <a:rPr lang="es-CO" b="1" dirty="0" smtClean="0"/>
              <a:t>Objetividad:</a:t>
            </a:r>
            <a:r>
              <a:rPr lang="es-CO" dirty="0" smtClean="0"/>
              <a:t> Los auditores internos exhiben el más alto nivel de objetividad profesional al reunir, evaluar y comunicar información sobre la actividad o proceso a ser examinado.  Auditores internos hacen una evaluación equilibrada de todas las circunstancias relevantes y forman sus juicios sin dejarse influir indebidamente por sus propios </a:t>
            </a:r>
          </a:p>
          <a:p>
            <a:r>
              <a:rPr lang="es-CO" dirty="0" smtClean="0"/>
              <a:t>intereses o por otras personas.</a:t>
            </a:r>
          </a:p>
          <a:p>
            <a:r>
              <a:rPr lang="es-CO" b="1" dirty="0" smtClean="0"/>
              <a:t>Confidencialidad:</a:t>
            </a:r>
            <a:r>
              <a:rPr lang="es-CO" dirty="0" smtClean="0"/>
              <a:t> Los auditores internos respetan el valor y la propiedad de la información que reciben y no divulgan información sin la debida autorización a menos que exista una obligación legal o profesional para hacerlo.</a:t>
            </a:r>
          </a:p>
          <a:p>
            <a:r>
              <a:rPr lang="es-CO" b="1" dirty="0" smtClean="0"/>
              <a:t>Competencia:</a:t>
            </a:r>
            <a:r>
              <a:rPr lang="es-CO" dirty="0" smtClean="0"/>
              <a:t> Los auditores internos aplican el conocimiento, aptitudes y experiencia necesarios al desempeñar los servicios de auditoría interna.</a:t>
            </a:r>
            <a:endParaRPr lang="es-CO" dirty="0"/>
          </a:p>
        </p:txBody>
      </p:sp>
      <p:sp>
        <p:nvSpPr>
          <p:cNvPr id="4" name="Marcador de número de diapositiva 3"/>
          <p:cNvSpPr>
            <a:spLocks noGrp="1"/>
          </p:cNvSpPr>
          <p:nvPr>
            <p:ph type="sldNum" sz="quarter" idx="10"/>
          </p:nvPr>
        </p:nvSpPr>
        <p:spPr/>
        <p:txBody>
          <a:bodyPr/>
          <a:lstStyle/>
          <a:p>
            <a:fld id="{8E086F3B-3713-4DB5-8300-74EB76431859}" type="slidenum">
              <a:rPr lang="es-CO" smtClean="0"/>
              <a:t>4</a:t>
            </a:fld>
            <a:endParaRPr lang="es-CO"/>
          </a:p>
        </p:txBody>
      </p:sp>
    </p:spTree>
    <p:extLst>
      <p:ext uri="{BB962C8B-B14F-4D97-AF65-F5344CB8AC3E}">
        <p14:creationId xmlns:p14="http://schemas.microsoft.com/office/powerpoint/2010/main" val="3136708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4" name="3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5" name="4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
        <p:nvSpPr>
          <p:cNvPr id="6" name="8 Rectángulo"/>
          <p:cNvSpPr/>
          <p:nvPr userDrawn="1"/>
        </p:nvSpPr>
        <p:spPr>
          <a:xfrm rot="21342878">
            <a:off x="-46711" y="154042"/>
            <a:ext cx="12382587" cy="6519957"/>
          </a:xfrm>
          <a:prstGeom prst="rect">
            <a:avLst/>
          </a:prstGeom>
          <a:ln w="57150"/>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s-CO" sz="1800" dirty="0">
              <a:solidFill>
                <a:prstClr val="black"/>
              </a:solidFill>
            </a:endParaRPr>
          </a:p>
        </p:txBody>
      </p:sp>
    </p:spTree>
    <p:extLst>
      <p:ext uri="{BB962C8B-B14F-4D97-AF65-F5344CB8AC3E}">
        <p14:creationId xmlns:p14="http://schemas.microsoft.com/office/powerpoint/2010/main" val="181883005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2569686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50"/>
            <a:ext cx="27432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609602" y="274650"/>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3167043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1" y="2130441"/>
            <a:ext cx="103632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828801"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15057951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340062404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6" y="4406916"/>
            <a:ext cx="103632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963086"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6" name="5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40328888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609602"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147777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6193375" y="1535113"/>
            <a:ext cx="5389033"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75"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8" name="7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9" name="8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402721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3" name="2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4" name="3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3467257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4" y="273050"/>
            <a:ext cx="4011084"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4766734" y="273063"/>
            <a:ext cx="681566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609604"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329186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s-ES" dirty="0" smtClean="0"/>
              <a:t>Haga clic en el icono para agregar una imagen</a:t>
            </a:r>
            <a:endParaRPr lang="es-CO"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6" name="5 Marcador de pie de página"/>
          <p:cNvSpPr>
            <a:spLocks noGrp="1"/>
          </p:cNvSpPr>
          <p:nvPr>
            <p:ph type="ftr" sz="quarter" idx="11"/>
          </p:nvPr>
        </p:nvSpPr>
        <p:spPr/>
        <p:txBody>
          <a:bodyPr/>
          <a:lstStyle/>
          <a:p>
            <a:endParaRPr lang="es-CO" dirty="0">
              <a:solidFill>
                <a:prstClr val="white">
                  <a:tint val="75000"/>
                </a:prstClr>
              </a:solidFill>
            </a:endParaRPr>
          </a:p>
        </p:txBody>
      </p:sp>
      <p:sp>
        <p:nvSpPr>
          <p:cNvPr id="7" name="6 Marcador de número de diapositiva"/>
          <p:cNvSpPr>
            <a:spLocks noGrp="1"/>
          </p:cNvSpPr>
          <p:nvPr>
            <p:ph type="sldNum" sz="quarter" idx="12"/>
          </p:nvPr>
        </p:nvSpPr>
        <p:spPr/>
        <p:txBody>
          <a:body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Tree>
    <p:extLst>
      <p:ext uri="{BB962C8B-B14F-4D97-AF65-F5344CB8AC3E}">
        <p14:creationId xmlns:p14="http://schemas.microsoft.com/office/powerpoint/2010/main" val="1951921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1"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609601" y="1600206"/>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609599" y="635636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2A6B5-4166-487F-B20E-362FA0EE6696}" type="datetimeFigureOut">
              <a:rPr lang="es-CO" smtClean="0">
                <a:solidFill>
                  <a:prstClr val="white">
                    <a:tint val="75000"/>
                  </a:prstClr>
                </a:solidFill>
              </a:rPr>
              <a:pPr/>
              <a:t>02/10/2014</a:t>
            </a:fld>
            <a:endParaRPr lang="es-CO" dirty="0">
              <a:solidFill>
                <a:prstClr val="white">
                  <a:tint val="75000"/>
                </a:prstClr>
              </a:solidFill>
            </a:endParaRPr>
          </a:p>
        </p:txBody>
      </p:sp>
      <p:sp>
        <p:nvSpPr>
          <p:cNvPr id="5" name="4 Marcador de pie de página"/>
          <p:cNvSpPr>
            <a:spLocks noGrp="1"/>
          </p:cNvSpPr>
          <p:nvPr>
            <p:ph type="ftr" sz="quarter" idx="3"/>
          </p:nvPr>
        </p:nvSpPr>
        <p:spPr>
          <a:xfrm>
            <a:off x="4165601" y="635636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solidFill>
                <a:prstClr val="white">
                  <a:tint val="75000"/>
                </a:prstClr>
              </a:solidFill>
            </a:endParaRPr>
          </a:p>
        </p:txBody>
      </p:sp>
      <p:sp>
        <p:nvSpPr>
          <p:cNvPr id="6" name="5 Marcador de número de diapositiva"/>
          <p:cNvSpPr>
            <a:spLocks noGrp="1"/>
          </p:cNvSpPr>
          <p:nvPr>
            <p:ph type="sldNum" sz="quarter" idx="4"/>
          </p:nvPr>
        </p:nvSpPr>
        <p:spPr>
          <a:xfrm>
            <a:off x="8737601" y="635636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5BF3D-CAAC-4571-A468-569EBA84E615}" type="slidenum">
              <a:rPr lang="es-CO" smtClean="0">
                <a:solidFill>
                  <a:prstClr val="white">
                    <a:tint val="75000"/>
                  </a:prstClr>
                </a:solidFill>
              </a:rPr>
              <a:pPr/>
              <a:t>‹Nº›</a:t>
            </a:fld>
            <a:endParaRPr lang="es-CO" dirty="0">
              <a:solidFill>
                <a:prstClr val="white">
                  <a:tint val="75000"/>
                </a:prstClr>
              </a:solidFill>
            </a:endParaRPr>
          </a:p>
        </p:txBody>
      </p:sp>
      <p:sp>
        <p:nvSpPr>
          <p:cNvPr id="9" name="CuadroTexto 8"/>
          <p:cNvSpPr txBox="1"/>
          <p:nvPr/>
        </p:nvSpPr>
        <p:spPr>
          <a:xfrm>
            <a:off x="16936" y="-4761"/>
            <a:ext cx="1571712" cy="276999"/>
          </a:xfrm>
          <a:prstGeom prst="rect">
            <a:avLst/>
          </a:prstGeom>
          <a:noFill/>
        </p:spPr>
        <p:txBody>
          <a:bodyPr wrap="none" rtlCol="0">
            <a:spAutoFit/>
          </a:bodyPr>
          <a:lstStyle/>
          <a:p>
            <a:pPr>
              <a:defRPr/>
            </a:pPr>
            <a:r>
              <a:rPr lang="es-CO" sz="1200" b="1" dirty="0">
                <a:solidFill>
                  <a:prstClr val="white"/>
                </a:solidFill>
              </a:rPr>
              <a:t>COSIG </a:t>
            </a:r>
            <a:r>
              <a:rPr lang="es-CO" sz="1200" b="1" dirty="0" smtClean="0">
                <a:solidFill>
                  <a:prstClr val="white"/>
                </a:solidFill>
              </a:rPr>
              <a:t>19. </a:t>
            </a:r>
            <a:r>
              <a:rPr lang="es-CO" sz="1200" b="1" dirty="0" smtClean="0">
                <a:solidFill>
                  <a:prstClr val="white"/>
                </a:solidFill>
              </a:rPr>
              <a:t>2014-10-02</a:t>
            </a:r>
            <a:endParaRPr lang="es-CO" sz="1200" b="1" dirty="0">
              <a:solidFill>
                <a:prstClr val="white"/>
              </a:solidFill>
            </a:endParaRPr>
          </a:p>
        </p:txBody>
      </p:sp>
      <p:sp>
        <p:nvSpPr>
          <p:cNvPr id="8" name="8 Rectángulo"/>
          <p:cNvSpPr/>
          <p:nvPr/>
        </p:nvSpPr>
        <p:spPr>
          <a:xfrm rot="21342878">
            <a:off x="-46711" y="154042"/>
            <a:ext cx="12382587" cy="6519957"/>
          </a:xfrm>
          <a:prstGeom prst="rect">
            <a:avLst/>
          </a:prstGeom>
          <a:ln w="57150"/>
          <a:effectLst>
            <a:outerShdw blurRad="63500" sx="102000" sy="102000" algn="ctr" rotWithShape="0">
              <a:prstClr val="black">
                <a:alpha val="4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endParaRPr lang="es-CO" sz="1800" dirty="0">
              <a:solidFill>
                <a:prstClr val="black"/>
              </a:solidFill>
            </a:endParaRPr>
          </a:p>
        </p:txBody>
      </p:sp>
      <p:pic>
        <p:nvPicPr>
          <p:cNvPr id="12" name="Picture 4" descr="C:\Users\USER\Desktop\LOGO ALCALDIA.png">
            <a:hlinkClick r:id="rId13" action="ppaction://hlinksldjump"/>
          </p:cNvPr>
          <p:cNvPicPr>
            <a:picLocks noChangeAspect="1" noChangeArrowheads="1"/>
          </p:cNvPicPr>
          <p:nvPr/>
        </p:nvPicPr>
        <p:blipFill>
          <a:blip r:embed="rId14" cstate="print"/>
          <a:srcRect/>
          <a:stretch>
            <a:fillRect/>
          </a:stretch>
        </p:blipFill>
        <p:spPr bwMode="auto">
          <a:xfrm>
            <a:off x="8382021" y="5572155"/>
            <a:ext cx="3524276" cy="1142709"/>
          </a:xfrm>
          <a:prstGeom prst="rect">
            <a:avLst/>
          </a:prstGeom>
          <a:noFill/>
        </p:spPr>
      </p:pic>
      <p:sp>
        <p:nvSpPr>
          <p:cNvPr id="7" name="CuadroTexto 6"/>
          <p:cNvSpPr txBox="1"/>
          <p:nvPr/>
        </p:nvSpPr>
        <p:spPr>
          <a:xfrm>
            <a:off x="9883845" y="6680426"/>
            <a:ext cx="1098521" cy="215444"/>
          </a:xfrm>
          <a:prstGeom prst="rect">
            <a:avLst/>
          </a:prstGeom>
          <a:noFill/>
        </p:spPr>
        <p:txBody>
          <a:bodyPr wrap="none" rtlCol="0">
            <a:spAutoFit/>
          </a:bodyPr>
          <a:lstStyle/>
          <a:p>
            <a:r>
              <a:rPr lang="es-CO" sz="800" b="1" dirty="0">
                <a:solidFill>
                  <a:prstClr val="white"/>
                </a:solidFill>
              </a:rPr>
              <a:t>Elaboró: Marlo Flórez</a:t>
            </a:r>
          </a:p>
        </p:txBody>
      </p:sp>
      <p:sp>
        <p:nvSpPr>
          <p:cNvPr id="11" name="Rectángulo redondeado 10"/>
          <p:cNvSpPr/>
          <p:nvPr userDrawn="1"/>
        </p:nvSpPr>
        <p:spPr>
          <a:xfrm rot="21283225">
            <a:off x="1626914" y="385534"/>
            <a:ext cx="5127757" cy="36004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s-CO" b="1" dirty="0">
                <a:solidFill>
                  <a:prstClr val="white"/>
                </a:solidFill>
              </a:rPr>
              <a:t>COMPONENTE:</a:t>
            </a:r>
            <a:r>
              <a:rPr lang="es-CO" dirty="0">
                <a:solidFill>
                  <a:prstClr val="white"/>
                </a:solidFill>
              </a:rPr>
              <a:t> </a:t>
            </a:r>
            <a:r>
              <a:rPr lang="es-CO" dirty="0" smtClean="0">
                <a:solidFill>
                  <a:prstClr val="white"/>
                </a:solidFill>
              </a:rPr>
              <a:t>2.2 Auditoría Interna</a:t>
            </a:r>
            <a:endParaRPr lang="es-CO" dirty="0">
              <a:solidFill>
                <a:prstClr val="white"/>
              </a:solidFill>
            </a:endParaRPr>
          </a:p>
        </p:txBody>
      </p:sp>
      <p:sp>
        <p:nvSpPr>
          <p:cNvPr id="13" name="Rectángulo redondeado 12"/>
          <p:cNvSpPr/>
          <p:nvPr userDrawn="1"/>
        </p:nvSpPr>
        <p:spPr>
          <a:xfrm rot="21258631">
            <a:off x="1678913" y="849983"/>
            <a:ext cx="5095268" cy="54518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s-CO" dirty="0" smtClean="0">
                <a:solidFill>
                  <a:prstClr val="black"/>
                </a:solidFill>
              </a:rPr>
              <a:t>Independencia </a:t>
            </a:r>
            <a:r>
              <a:rPr lang="es-CO" dirty="0">
                <a:solidFill>
                  <a:prstClr val="black"/>
                </a:solidFill>
              </a:rPr>
              <a:t>frente a la operación y la autonomía de los actos de la administración</a:t>
            </a:r>
          </a:p>
        </p:txBody>
      </p:sp>
    </p:spTree>
    <p:extLst>
      <p:ext uri="{BB962C8B-B14F-4D97-AF65-F5344CB8AC3E}">
        <p14:creationId xmlns:p14="http://schemas.microsoft.com/office/powerpoint/2010/main" val="389753885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377"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chart" Target="../charts/chart3.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chart" Target="../charts/chart4.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Título"/>
          <p:cNvSpPr>
            <a:spLocks noGrp="1"/>
          </p:cNvSpPr>
          <p:nvPr>
            <p:ph type="title"/>
          </p:nvPr>
        </p:nvSpPr>
        <p:spPr>
          <a:xfrm>
            <a:off x="1981200" y="-16"/>
            <a:ext cx="8229600" cy="857248"/>
          </a:xfrm>
        </p:spPr>
        <p:txBody>
          <a:bodyPr>
            <a:normAutofit/>
          </a:bodyPr>
          <a:lstStyle/>
          <a:p>
            <a:pPr algn="r"/>
            <a:r>
              <a:rPr lang="es-ES" sz="2400" b="1" dirty="0">
                <a:solidFill>
                  <a:schemeClr val="bg1"/>
                </a:solidFill>
                <a:latin typeface="+mn-lt"/>
              </a:rPr>
              <a:t>Diagnóstico MECI 2014</a:t>
            </a:r>
            <a:br>
              <a:rPr lang="es-ES" sz="2400" b="1" dirty="0">
                <a:solidFill>
                  <a:schemeClr val="bg1"/>
                </a:solidFill>
                <a:latin typeface="+mn-lt"/>
              </a:rPr>
            </a:br>
            <a:r>
              <a:rPr lang="es-ES" sz="2400" b="1" dirty="0">
                <a:solidFill>
                  <a:schemeClr val="bg1"/>
                </a:solidFill>
                <a:latin typeface="+mn-lt"/>
              </a:rPr>
              <a:t>Elemento </a:t>
            </a:r>
            <a:r>
              <a:rPr lang="es-ES" sz="2400" b="1" dirty="0" smtClean="0">
                <a:solidFill>
                  <a:schemeClr val="bg1"/>
                </a:solidFill>
                <a:latin typeface="+mn-lt"/>
              </a:rPr>
              <a:t>2.2.1</a:t>
            </a:r>
            <a:endParaRPr lang="es-ES" sz="2400" b="1" dirty="0">
              <a:solidFill>
                <a:schemeClr val="bg1"/>
              </a:solidFill>
              <a:latin typeface="+mn-lt"/>
            </a:endParaRPr>
          </a:p>
        </p:txBody>
      </p:sp>
      <p:sp>
        <p:nvSpPr>
          <p:cNvPr id="4" name="3 Rectángulo redondeado"/>
          <p:cNvSpPr/>
          <p:nvPr/>
        </p:nvSpPr>
        <p:spPr>
          <a:xfrm>
            <a:off x="9325437" y="5489443"/>
            <a:ext cx="885363"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0%-25%</a:t>
            </a:r>
          </a:p>
        </p:txBody>
      </p:sp>
      <p:sp>
        <p:nvSpPr>
          <p:cNvPr id="5" name="4 Rectángulo redondeado"/>
          <p:cNvSpPr/>
          <p:nvPr/>
        </p:nvSpPr>
        <p:spPr>
          <a:xfrm>
            <a:off x="9325437" y="5820179"/>
            <a:ext cx="885363"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26%-50%</a:t>
            </a:r>
          </a:p>
        </p:txBody>
      </p:sp>
      <p:sp>
        <p:nvSpPr>
          <p:cNvPr id="6" name="5 Rectángulo redondeado"/>
          <p:cNvSpPr/>
          <p:nvPr/>
        </p:nvSpPr>
        <p:spPr>
          <a:xfrm>
            <a:off x="9325437" y="6162179"/>
            <a:ext cx="885363"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51% - 75%</a:t>
            </a:r>
          </a:p>
        </p:txBody>
      </p:sp>
      <p:sp>
        <p:nvSpPr>
          <p:cNvPr id="7" name="6 Rectángulo redondeado"/>
          <p:cNvSpPr/>
          <p:nvPr/>
        </p:nvSpPr>
        <p:spPr>
          <a:xfrm>
            <a:off x="9325437" y="6489575"/>
            <a:ext cx="885363"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76% - 100%</a:t>
            </a:r>
          </a:p>
        </p:txBody>
      </p:sp>
      <p:sp>
        <p:nvSpPr>
          <p:cNvPr id="8" name="7 Rectángulo redondeado"/>
          <p:cNvSpPr/>
          <p:nvPr/>
        </p:nvSpPr>
        <p:spPr>
          <a:xfrm>
            <a:off x="10273509" y="5489443"/>
            <a:ext cx="1800000"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No existe</a:t>
            </a:r>
          </a:p>
        </p:txBody>
      </p:sp>
      <p:sp>
        <p:nvSpPr>
          <p:cNvPr id="9" name="8 Rectángulo redondeado"/>
          <p:cNvSpPr/>
          <p:nvPr/>
        </p:nvSpPr>
        <p:spPr>
          <a:xfrm>
            <a:off x="10273509" y="5820179"/>
            <a:ext cx="1800000"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Se encuentra en proceso</a:t>
            </a:r>
          </a:p>
        </p:txBody>
      </p:sp>
      <p:sp>
        <p:nvSpPr>
          <p:cNvPr id="10" name="9 Rectángulo redondeado"/>
          <p:cNvSpPr/>
          <p:nvPr/>
        </p:nvSpPr>
        <p:spPr>
          <a:xfrm>
            <a:off x="10273509" y="6162179"/>
            <a:ext cx="1800000"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Está documentado</a:t>
            </a:r>
          </a:p>
        </p:txBody>
      </p:sp>
      <p:sp>
        <p:nvSpPr>
          <p:cNvPr id="11" name="10 Rectángulo redondeado"/>
          <p:cNvSpPr/>
          <p:nvPr/>
        </p:nvSpPr>
        <p:spPr>
          <a:xfrm>
            <a:off x="10273509" y="6489575"/>
            <a:ext cx="1800000"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Evaluado/Revisado</a:t>
            </a:r>
          </a:p>
        </p:txBody>
      </p:sp>
      <p:sp>
        <p:nvSpPr>
          <p:cNvPr id="12" name="Rectángulo redondeado 11"/>
          <p:cNvSpPr/>
          <p:nvPr/>
        </p:nvSpPr>
        <p:spPr>
          <a:xfrm>
            <a:off x="133404" y="3092116"/>
            <a:ext cx="2664296" cy="368321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CO" sz="1600" b="1" dirty="0" smtClean="0">
                <a:solidFill>
                  <a:prstClr val="white"/>
                </a:solidFill>
              </a:rPr>
              <a:t>AUDITORÍA INTERNA:</a:t>
            </a:r>
            <a:r>
              <a:rPr lang="es-CO" sz="1600" dirty="0" smtClean="0">
                <a:solidFill>
                  <a:prstClr val="white"/>
                </a:solidFill>
              </a:rPr>
              <a:t> Actividad independiente y objetiva de aseguramiento y consulta, concebida para agregar valor y mejorar las operaciones de la entidad; que ayuda a cumplir sus objetivos aportando un enfoque sistemático y disciplinado para evaluar y mejorar la eficacia de los procesos de gestión de riesgos, control y gobierno. IIA</a:t>
            </a:r>
            <a:endParaRPr lang="es-CO" sz="1600" dirty="0">
              <a:solidFill>
                <a:prstClr val="white"/>
              </a:solidFill>
            </a:endParaRPr>
          </a:p>
        </p:txBody>
      </p:sp>
      <p:graphicFrame>
        <p:nvGraphicFramePr>
          <p:cNvPr id="23" name="1 Gráfico"/>
          <p:cNvGraphicFramePr>
            <a:graphicFrameLocks/>
          </p:cNvGraphicFramePr>
          <p:nvPr>
            <p:extLst>
              <p:ext uri="{D42A27DB-BD31-4B8C-83A1-F6EECF244321}">
                <p14:modId xmlns:p14="http://schemas.microsoft.com/office/powerpoint/2010/main" val="1949655853"/>
              </p:ext>
            </p:extLst>
          </p:nvPr>
        </p:nvGraphicFramePr>
        <p:xfrm>
          <a:off x="3096087" y="1511757"/>
          <a:ext cx="6229350" cy="40835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45815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Título"/>
          <p:cNvSpPr>
            <a:spLocks noGrp="1"/>
          </p:cNvSpPr>
          <p:nvPr>
            <p:ph type="title"/>
          </p:nvPr>
        </p:nvSpPr>
        <p:spPr>
          <a:xfrm>
            <a:off x="1981200" y="-16"/>
            <a:ext cx="8229600" cy="857248"/>
          </a:xfrm>
        </p:spPr>
        <p:txBody>
          <a:bodyPr>
            <a:normAutofit/>
          </a:bodyPr>
          <a:lstStyle/>
          <a:p>
            <a:pPr algn="r"/>
            <a:r>
              <a:rPr lang="es-ES" sz="2400" b="1" dirty="0">
                <a:solidFill>
                  <a:schemeClr val="bg1"/>
                </a:solidFill>
                <a:latin typeface="+mn-lt"/>
              </a:rPr>
              <a:t>Diagnóstico MECI 2014</a:t>
            </a:r>
            <a:br>
              <a:rPr lang="es-ES" sz="2400" b="1" dirty="0">
                <a:solidFill>
                  <a:schemeClr val="bg1"/>
                </a:solidFill>
                <a:latin typeface="+mn-lt"/>
              </a:rPr>
            </a:br>
            <a:r>
              <a:rPr lang="es-ES" sz="2400" b="1" dirty="0">
                <a:solidFill>
                  <a:schemeClr val="bg1"/>
                </a:solidFill>
                <a:latin typeface="+mn-lt"/>
              </a:rPr>
              <a:t>Elemento </a:t>
            </a:r>
            <a:r>
              <a:rPr lang="es-ES" sz="2400" b="1" dirty="0" smtClean="0">
                <a:solidFill>
                  <a:schemeClr val="bg1"/>
                </a:solidFill>
                <a:latin typeface="+mn-lt"/>
              </a:rPr>
              <a:t>2.2.1</a:t>
            </a:r>
            <a:endParaRPr lang="es-ES" sz="2400" b="1" dirty="0">
              <a:solidFill>
                <a:schemeClr val="bg1"/>
              </a:solidFill>
              <a:latin typeface="+mn-lt"/>
            </a:endParaRPr>
          </a:p>
        </p:txBody>
      </p:sp>
      <p:sp>
        <p:nvSpPr>
          <p:cNvPr id="17" name="5 Rectángulo redondeado"/>
          <p:cNvSpPr/>
          <p:nvPr/>
        </p:nvSpPr>
        <p:spPr>
          <a:xfrm>
            <a:off x="106345" y="6178689"/>
            <a:ext cx="885363"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51% - 75%</a:t>
            </a:r>
          </a:p>
        </p:txBody>
      </p:sp>
      <p:sp>
        <p:nvSpPr>
          <p:cNvPr id="18" name="6 Rectángulo redondeado"/>
          <p:cNvSpPr/>
          <p:nvPr/>
        </p:nvSpPr>
        <p:spPr>
          <a:xfrm>
            <a:off x="106345" y="6506085"/>
            <a:ext cx="885363"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76% - 100%</a:t>
            </a:r>
          </a:p>
        </p:txBody>
      </p:sp>
      <p:sp>
        <p:nvSpPr>
          <p:cNvPr id="21" name="9 Rectángulo redondeado"/>
          <p:cNvSpPr/>
          <p:nvPr/>
        </p:nvSpPr>
        <p:spPr>
          <a:xfrm>
            <a:off x="1054417" y="6178689"/>
            <a:ext cx="1800000"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Está documentado</a:t>
            </a:r>
          </a:p>
        </p:txBody>
      </p:sp>
      <p:sp>
        <p:nvSpPr>
          <p:cNvPr id="22" name="10 Rectángulo redondeado"/>
          <p:cNvSpPr/>
          <p:nvPr/>
        </p:nvSpPr>
        <p:spPr>
          <a:xfrm>
            <a:off x="1054417" y="6506085"/>
            <a:ext cx="1800000"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Evaluado/Revisado</a:t>
            </a:r>
          </a:p>
        </p:txBody>
      </p:sp>
      <p:sp>
        <p:nvSpPr>
          <p:cNvPr id="16" name="4 Rectángulo redondeado"/>
          <p:cNvSpPr/>
          <p:nvPr/>
        </p:nvSpPr>
        <p:spPr>
          <a:xfrm>
            <a:off x="106345" y="5836689"/>
            <a:ext cx="885363"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26%-50%</a:t>
            </a:r>
          </a:p>
        </p:txBody>
      </p:sp>
      <p:sp>
        <p:nvSpPr>
          <p:cNvPr id="20" name="8 Rectángulo redondeado"/>
          <p:cNvSpPr/>
          <p:nvPr/>
        </p:nvSpPr>
        <p:spPr>
          <a:xfrm>
            <a:off x="1054417" y="5836689"/>
            <a:ext cx="1800000"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Se encuentra en proceso</a:t>
            </a:r>
          </a:p>
        </p:txBody>
      </p:sp>
      <p:sp>
        <p:nvSpPr>
          <p:cNvPr id="14" name="3 Rectángulo redondeado"/>
          <p:cNvSpPr/>
          <p:nvPr/>
        </p:nvSpPr>
        <p:spPr>
          <a:xfrm>
            <a:off x="106345" y="5505953"/>
            <a:ext cx="885363"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0%-25%</a:t>
            </a:r>
          </a:p>
        </p:txBody>
      </p:sp>
      <p:sp>
        <p:nvSpPr>
          <p:cNvPr id="19" name="7 Rectángulo redondeado"/>
          <p:cNvSpPr/>
          <p:nvPr/>
        </p:nvSpPr>
        <p:spPr>
          <a:xfrm>
            <a:off x="1054417" y="5505953"/>
            <a:ext cx="1800000"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No existe</a:t>
            </a:r>
          </a:p>
        </p:txBody>
      </p:sp>
      <p:pic>
        <p:nvPicPr>
          <p:cNvPr id="26" name="Imagen 25"/>
          <p:cNvPicPr>
            <a:picLocks noChangeAspect="1"/>
          </p:cNvPicPr>
          <p:nvPr/>
        </p:nvPicPr>
        <p:blipFill rotWithShape="1">
          <a:blip r:embed="rId3"/>
          <a:srcRect l="28947" r="22690" b="72526"/>
          <a:stretch/>
        </p:blipFill>
        <p:spPr>
          <a:xfrm>
            <a:off x="5899484" y="4843084"/>
            <a:ext cx="6292516" cy="2009768"/>
          </a:xfrm>
          <a:prstGeom prst="rect">
            <a:avLst/>
          </a:prstGeom>
        </p:spPr>
      </p:pic>
      <p:sp>
        <p:nvSpPr>
          <p:cNvPr id="34" name="CuadroTexto 33"/>
          <p:cNvSpPr txBox="1"/>
          <p:nvPr/>
        </p:nvSpPr>
        <p:spPr>
          <a:xfrm>
            <a:off x="11161557" y="5574087"/>
            <a:ext cx="900000" cy="784830"/>
          </a:xfrm>
          <a:prstGeom prst="rect">
            <a:avLst/>
          </a:prstGeom>
          <a:solidFill>
            <a:schemeClr val="tx1"/>
          </a:solidFill>
        </p:spPr>
        <p:txBody>
          <a:bodyPr wrap="square" rtlCol="0">
            <a:spAutoFit/>
          </a:bodyPr>
          <a:lstStyle/>
          <a:p>
            <a:pPr algn="ctr"/>
            <a:r>
              <a:rPr lang="es-CO" sz="900" b="1" dirty="0" smtClean="0">
                <a:solidFill>
                  <a:schemeClr val="bg1"/>
                </a:solidFill>
              </a:rPr>
              <a:t>Seguimiento a cumplimiento de planes de mejoramiento</a:t>
            </a:r>
            <a:endParaRPr lang="es-CO" sz="900" b="1" dirty="0">
              <a:solidFill>
                <a:schemeClr val="bg1"/>
              </a:solidFill>
            </a:endParaRPr>
          </a:p>
        </p:txBody>
      </p:sp>
      <p:graphicFrame>
        <p:nvGraphicFramePr>
          <p:cNvPr id="35" name="1 Gráfico"/>
          <p:cNvGraphicFramePr>
            <a:graphicFrameLocks/>
          </p:cNvGraphicFramePr>
          <p:nvPr>
            <p:extLst>
              <p:ext uri="{D42A27DB-BD31-4B8C-83A1-F6EECF244321}">
                <p14:modId xmlns:p14="http://schemas.microsoft.com/office/powerpoint/2010/main" val="3873249261"/>
              </p:ext>
            </p:extLst>
          </p:nvPr>
        </p:nvGraphicFramePr>
        <p:xfrm>
          <a:off x="3096087" y="1511757"/>
          <a:ext cx="6229350" cy="4083556"/>
        </p:xfrm>
        <a:graphic>
          <a:graphicData uri="http://schemas.openxmlformats.org/drawingml/2006/chart">
            <c:chart xmlns:c="http://schemas.openxmlformats.org/drawingml/2006/chart" xmlns:r="http://schemas.openxmlformats.org/officeDocument/2006/relationships" r:id="rId4"/>
          </a:graphicData>
        </a:graphic>
      </p:graphicFrame>
      <p:sp>
        <p:nvSpPr>
          <p:cNvPr id="13" name="3 Llamada rectangular redondeada"/>
          <p:cNvSpPr/>
          <p:nvPr/>
        </p:nvSpPr>
        <p:spPr>
          <a:xfrm>
            <a:off x="4651018" y="14994"/>
            <a:ext cx="7540981" cy="5127488"/>
          </a:xfrm>
          <a:prstGeom prst="wedgeRoundRectCallout">
            <a:avLst>
              <a:gd name="adj1" fmla="val -52762"/>
              <a:gd name="adj2" fmla="val 9072"/>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buFont typeface="+mj-lt"/>
              <a:buAutoNum type="alphaLcParenR"/>
            </a:pPr>
            <a:r>
              <a:rPr lang="es-CO" sz="1400" dirty="0" smtClean="0">
                <a:solidFill>
                  <a:prstClr val="black"/>
                </a:solidFill>
              </a:rPr>
              <a:t>El </a:t>
            </a:r>
            <a:r>
              <a:rPr lang="es-CO" sz="1400" dirty="0">
                <a:solidFill>
                  <a:prstClr val="black"/>
                </a:solidFill>
              </a:rPr>
              <a:t>Decreto Nacional 1537 de 2001 (Artículo 3. Roles de las oficinas de control interno) no se encuentra relacionado en el Normograma al Proceso EI.</a:t>
            </a:r>
          </a:p>
          <a:p>
            <a:pPr marL="342900" indent="-342900" algn="just">
              <a:buFont typeface="+mj-lt"/>
              <a:buAutoNum type="alphaLcParenR"/>
            </a:pPr>
            <a:r>
              <a:rPr lang="es-CO" sz="1400" dirty="0" smtClean="0">
                <a:solidFill>
                  <a:prstClr val="black"/>
                </a:solidFill>
              </a:rPr>
              <a:t>El </a:t>
            </a:r>
            <a:r>
              <a:rPr lang="es-CO" sz="1400" dirty="0">
                <a:solidFill>
                  <a:prstClr val="black"/>
                </a:solidFill>
              </a:rPr>
              <a:t>proceso EI no ha incluido en el SIG como documento externo la Guía de Auditoría para Entidades Públicas del Departamento Administrativo  de la Función Pública- DAFP y la norma ISO 19011 Directrices para la auditoría de los sistemas de gestión. Estos documentos se encuentran relacionados como documentos de referencia en el procedimiento de auditorías de control interno (P-EI-02)</a:t>
            </a:r>
          </a:p>
          <a:p>
            <a:pPr marL="342900" indent="-342900" algn="just">
              <a:buFont typeface="+mj-lt"/>
              <a:buAutoNum type="alphaLcParenR"/>
            </a:pPr>
            <a:r>
              <a:rPr lang="es-CO" sz="1400" dirty="0" smtClean="0">
                <a:solidFill>
                  <a:prstClr val="black"/>
                </a:solidFill>
              </a:rPr>
              <a:t>Incluir </a:t>
            </a:r>
            <a:r>
              <a:rPr lang="es-CO" sz="1400" dirty="0">
                <a:solidFill>
                  <a:prstClr val="black"/>
                </a:solidFill>
              </a:rPr>
              <a:t>en el Procedimiento Auditorías de Control Interno (P-EI-02) los principios de básicos que deben practicarse en la auditoría interna: 1. Integridad, 2. Objetividad. 3. Confidencialidad y 4. Competencia.</a:t>
            </a:r>
          </a:p>
          <a:p>
            <a:pPr marL="342900" indent="-342900" algn="just">
              <a:buFont typeface="+mj-lt"/>
              <a:buAutoNum type="alphaLcParenR"/>
            </a:pPr>
            <a:r>
              <a:rPr lang="es-CO" sz="1400" dirty="0" smtClean="0">
                <a:solidFill>
                  <a:prstClr val="black"/>
                </a:solidFill>
              </a:rPr>
              <a:t>Capacitar </a:t>
            </a:r>
            <a:r>
              <a:rPr lang="es-CO" sz="1400" dirty="0">
                <a:solidFill>
                  <a:prstClr val="black"/>
                </a:solidFill>
              </a:rPr>
              <a:t>al equipo de auditores internos de la Secretaría de Control Interno en "Normas Internacionales para el Ejercicio Profesional de la Auditoría Interna", esta competencia se debería incluir en el perfil del cargo como uno de los "conocimientos básicos esenciales".</a:t>
            </a:r>
          </a:p>
          <a:p>
            <a:pPr marL="342900" indent="-342900" algn="just">
              <a:buFont typeface="+mj-lt"/>
              <a:buAutoNum type="alphaLcParenR"/>
            </a:pPr>
            <a:r>
              <a:rPr lang="es-CO" sz="1400" dirty="0" smtClean="0">
                <a:solidFill>
                  <a:prstClr val="black"/>
                </a:solidFill>
              </a:rPr>
              <a:t>Se </a:t>
            </a:r>
            <a:r>
              <a:rPr lang="es-CO" sz="1400" dirty="0">
                <a:solidFill>
                  <a:prstClr val="black"/>
                </a:solidFill>
              </a:rPr>
              <a:t>debería cambiar la denominación dada a la Secretaría de Control Interno por Secretaría de Evaluación y Control, ya que el Control Interno es de todos.</a:t>
            </a:r>
          </a:p>
          <a:p>
            <a:pPr marL="342900" indent="-342900" algn="just">
              <a:buFont typeface="+mj-lt"/>
              <a:buAutoNum type="alphaLcParenR"/>
            </a:pPr>
            <a:r>
              <a:rPr lang="es-CO" sz="1400" dirty="0" smtClean="0">
                <a:solidFill>
                  <a:prstClr val="black"/>
                </a:solidFill>
              </a:rPr>
              <a:t>Incluir </a:t>
            </a:r>
            <a:r>
              <a:rPr lang="es-CO" sz="1400" dirty="0">
                <a:solidFill>
                  <a:prstClr val="black"/>
                </a:solidFill>
              </a:rPr>
              <a:t>en los "conocimientos básicos esenciales" de los auditores de control interno los siguientes: herramientas de gestión, control estadístico de procesos, trabajo en equipo, tormenta de ideas, planificación, administración, normativas legales, financieras, contables y de los sistemas de información.</a:t>
            </a:r>
          </a:p>
          <a:p>
            <a:pPr marL="342900" indent="-342900" algn="just">
              <a:buFont typeface="+mj-lt"/>
              <a:buAutoNum type="alphaLcParenR"/>
            </a:pPr>
            <a:r>
              <a:rPr lang="es-CO" sz="1400" dirty="0" smtClean="0">
                <a:solidFill>
                  <a:prstClr val="black"/>
                </a:solidFill>
              </a:rPr>
              <a:t>Incluir </a:t>
            </a:r>
            <a:r>
              <a:rPr lang="es-CO" sz="1400" dirty="0">
                <a:solidFill>
                  <a:prstClr val="black"/>
                </a:solidFill>
              </a:rPr>
              <a:t>en el Procedimiento Auditorías de Control Interno (P-EI-02), como una actividad la "Supervisión de los trabajos de auditoría para asegurar el logro de sus objetivos, la calidad del trabajo y el desarrollo del personal.</a:t>
            </a:r>
            <a:endParaRPr lang="es-ES" sz="1400" dirty="0">
              <a:solidFill>
                <a:prstClr val="black"/>
              </a:solidFill>
            </a:endParaRPr>
          </a:p>
        </p:txBody>
      </p:sp>
      <p:sp>
        <p:nvSpPr>
          <p:cNvPr id="30" name="CuadroTexto 29"/>
          <p:cNvSpPr txBox="1"/>
          <p:nvPr/>
        </p:nvSpPr>
        <p:spPr>
          <a:xfrm>
            <a:off x="6012494" y="5592347"/>
            <a:ext cx="876822" cy="507831"/>
          </a:xfrm>
          <a:prstGeom prst="rect">
            <a:avLst/>
          </a:prstGeom>
          <a:solidFill>
            <a:schemeClr val="tx1"/>
          </a:solidFill>
        </p:spPr>
        <p:txBody>
          <a:bodyPr wrap="square" rtlCol="0">
            <a:spAutoFit/>
          </a:bodyPr>
          <a:lstStyle/>
          <a:p>
            <a:pPr algn="ctr"/>
            <a:r>
              <a:rPr lang="es-CO" sz="900" b="1" dirty="0" smtClean="0">
                <a:solidFill>
                  <a:schemeClr val="bg1"/>
                </a:solidFill>
              </a:rPr>
              <a:t>Programación general de las auditorías</a:t>
            </a:r>
            <a:endParaRPr lang="es-CO" sz="900" b="1" dirty="0">
              <a:solidFill>
                <a:schemeClr val="bg1"/>
              </a:solidFill>
            </a:endParaRPr>
          </a:p>
        </p:txBody>
      </p:sp>
      <p:sp>
        <p:nvSpPr>
          <p:cNvPr id="31" name="CuadroTexto 30"/>
          <p:cNvSpPr txBox="1"/>
          <p:nvPr/>
        </p:nvSpPr>
        <p:spPr>
          <a:xfrm>
            <a:off x="7300272" y="5736928"/>
            <a:ext cx="864000" cy="369332"/>
          </a:xfrm>
          <a:prstGeom prst="rect">
            <a:avLst/>
          </a:prstGeom>
          <a:solidFill>
            <a:schemeClr val="tx1"/>
          </a:solidFill>
        </p:spPr>
        <p:txBody>
          <a:bodyPr wrap="square" rtlCol="0">
            <a:spAutoFit/>
          </a:bodyPr>
          <a:lstStyle/>
          <a:p>
            <a:pPr algn="ctr"/>
            <a:r>
              <a:rPr lang="es-CO" sz="900" b="1" dirty="0" smtClean="0">
                <a:solidFill>
                  <a:schemeClr val="bg1"/>
                </a:solidFill>
              </a:rPr>
              <a:t>Planeación de la auditoría</a:t>
            </a:r>
            <a:endParaRPr lang="es-CO" sz="900" b="1" dirty="0">
              <a:solidFill>
                <a:schemeClr val="bg1"/>
              </a:solidFill>
            </a:endParaRPr>
          </a:p>
        </p:txBody>
      </p:sp>
      <p:sp>
        <p:nvSpPr>
          <p:cNvPr id="32" name="CuadroTexto 31"/>
          <p:cNvSpPr txBox="1"/>
          <p:nvPr/>
        </p:nvSpPr>
        <p:spPr>
          <a:xfrm>
            <a:off x="8575228" y="5621512"/>
            <a:ext cx="864000" cy="369332"/>
          </a:xfrm>
          <a:prstGeom prst="rect">
            <a:avLst/>
          </a:prstGeom>
          <a:solidFill>
            <a:schemeClr val="tx1"/>
          </a:solidFill>
        </p:spPr>
        <p:txBody>
          <a:bodyPr wrap="square" rtlCol="0">
            <a:spAutoFit/>
          </a:bodyPr>
          <a:lstStyle/>
          <a:p>
            <a:pPr algn="ctr"/>
            <a:r>
              <a:rPr lang="es-CO" sz="900" b="1" dirty="0" smtClean="0">
                <a:solidFill>
                  <a:schemeClr val="bg1"/>
                </a:solidFill>
              </a:rPr>
              <a:t>Ejecución de la auditoría</a:t>
            </a:r>
            <a:endParaRPr lang="es-CO" sz="900" b="1" dirty="0">
              <a:solidFill>
                <a:schemeClr val="bg1"/>
              </a:solidFill>
            </a:endParaRPr>
          </a:p>
        </p:txBody>
      </p:sp>
      <p:sp>
        <p:nvSpPr>
          <p:cNvPr id="33" name="CuadroTexto 32"/>
          <p:cNvSpPr txBox="1"/>
          <p:nvPr/>
        </p:nvSpPr>
        <p:spPr>
          <a:xfrm>
            <a:off x="9892193" y="5708789"/>
            <a:ext cx="864000" cy="576000"/>
          </a:xfrm>
          <a:prstGeom prst="rect">
            <a:avLst/>
          </a:prstGeom>
          <a:solidFill>
            <a:schemeClr val="tx1"/>
          </a:solidFill>
        </p:spPr>
        <p:txBody>
          <a:bodyPr wrap="square" rtlCol="0">
            <a:spAutoFit/>
          </a:bodyPr>
          <a:lstStyle/>
          <a:p>
            <a:pPr algn="ctr"/>
            <a:r>
              <a:rPr lang="es-CO" sz="900" b="1" dirty="0" smtClean="0">
                <a:solidFill>
                  <a:schemeClr val="bg1"/>
                </a:solidFill>
              </a:rPr>
              <a:t>Comunicación de resultados de la auditoría</a:t>
            </a:r>
            <a:endParaRPr lang="es-CO" sz="900" b="1" dirty="0">
              <a:solidFill>
                <a:schemeClr val="bg1"/>
              </a:solidFill>
            </a:endParaRPr>
          </a:p>
        </p:txBody>
      </p:sp>
      <p:sp>
        <p:nvSpPr>
          <p:cNvPr id="36" name="Rectángulo redondeado 35"/>
          <p:cNvSpPr/>
          <p:nvPr/>
        </p:nvSpPr>
        <p:spPr>
          <a:xfrm>
            <a:off x="133404" y="1683042"/>
            <a:ext cx="2664296" cy="3683211"/>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CO" sz="1600" b="1" dirty="0" smtClean="0">
                <a:solidFill>
                  <a:prstClr val="white"/>
                </a:solidFill>
              </a:rPr>
              <a:t>PROGRAMA ANUAL DE AUDITORÍA INTERNA:</a:t>
            </a:r>
            <a:r>
              <a:rPr lang="es-CO" sz="1600" dirty="0">
                <a:solidFill>
                  <a:prstClr val="white"/>
                </a:solidFill>
              </a:rPr>
              <a:t>  conjunto de auditorías a realizarse en un periodo determinado, documento de trabajo que se constituye en la guía para la ejecución del  plan de las mismas en el que se detallan las actividades para su realización por parte de la Oficina de Control Interno. </a:t>
            </a:r>
            <a:r>
              <a:rPr lang="es-CO" sz="1600" dirty="0" smtClean="0">
                <a:solidFill>
                  <a:prstClr val="white"/>
                </a:solidFill>
              </a:rPr>
              <a:t>MECI 2014</a:t>
            </a:r>
            <a:endParaRPr lang="es-CO" sz="1600" dirty="0">
              <a:solidFill>
                <a:prstClr val="white"/>
              </a:solidFill>
            </a:endParaRPr>
          </a:p>
        </p:txBody>
      </p:sp>
    </p:spTree>
    <p:extLst>
      <p:ext uri="{BB962C8B-B14F-4D97-AF65-F5344CB8AC3E}">
        <p14:creationId xmlns:p14="http://schemas.microsoft.com/office/powerpoint/2010/main" val="160541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3">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13" grpId="0" animBg="1"/>
      <p:bldP spid="30" grpId="0" animBg="1"/>
      <p:bldP spid="31" grpId="0" animBg="1"/>
      <p:bldP spid="32" grpId="0" animBg="1"/>
      <p:bldP spid="33" grpId="0" animBg="1"/>
      <p:bldP spid="3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Título"/>
          <p:cNvSpPr>
            <a:spLocks noGrp="1"/>
          </p:cNvSpPr>
          <p:nvPr>
            <p:ph type="title"/>
          </p:nvPr>
        </p:nvSpPr>
        <p:spPr>
          <a:xfrm>
            <a:off x="1981200" y="-16"/>
            <a:ext cx="8229600" cy="857248"/>
          </a:xfrm>
        </p:spPr>
        <p:txBody>
          <a:bodyPr>
            <a:normAutofit/>
          </a:bodyPr>
          <a:lstStyle/>
          <a:p>
            <a:pPr algn="r"/>
            <a:r>
              <a:rPr lang="es-ES" sz="2400" b="1" dirty="0">
                <a:solidFill>
                  <a:schemeClr val="bg1"/>
                </a:solidFill>
                <a:latin typeface="+mn-lt"/>
              </a:rPr>
              <a:t>Diagnóstico MECI 2014</a:t>
            </a:r>
            <a:br>
              <a:rPr lang="es-ES" sz="2400" b="1" dirty="0">
                <a:solidFill>
                  <a:schemeClr val="bg1"/>
                </a:solidFill>
                <a:latin typeface="+mn-lt"/>
              </a:rPr>
            </a:br>
            <a:r>
              <a:rPr lang="es-ES" sz="2400" b="1" dirty="0">
                <a:solidFill>
                  <a:schemeClr val="bg1"/>
                </a:solidFill>
                <a:latin typeface="+mn-lt"/>
              </a:rPr>
              <a:t>Elemento </a:t>
            </a:r>
            <a:r>
              <a:rPr lang="es-ES" sz="2400" b="1" dirty="0" smtClean="0">
                <a:solidFill>
                  <a:schemeClr val="bg1"/>
                </a:solidFill>
                <a:latin typeface="+mn-lt"/>
              </a:rPr>
              <a:t>2.2.1</a:t>
            </a:r>
            <a:endParaRPr lang="es-ES" sz="2400" b="1" dirty="0">
              <a:solidFill>
                <a:schemeClr val="bg1"/>
              </a:solidFill>
              <a:latin typeface="+mn-lt"/>
            </a:endParaRPr>
          </a:p>
        </p:txBody>
      </p:sp>
      <p:sp>
        <p:nvSpPr>
          <p:cNvPr id="14" name="3 Rectángulo redondeado"/>
          <p:cNvSpPr/>
          <p:nvPr/>
        </p:nvSpPr>
        <p:spPr>
          <a:xfrm>
            <a:off x="9322688" y="5482176"/>
            <a:ext cx="885363"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0%-25%</a:t>
            </a:r>
          </a:p>
        </p:txBody>
      </p:sp>
      <p:sp>
        <p:nvSpPr>
          <p:cNvPr id="16" name="4 Rectángulo redondeado"/>
          <p:cNvSpPr/>
          <p:nvPr/>
        </p:nvSpPr>
        <p:spPr>
          <a:xfrm>
            <a:off x="9322688" y="5812912"/>
            <a:ext cx="885363"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26%-50%</a:t>
            </a:r>
          </a:p>
        </p:txBody>
      </p:sp>
      <p:sp>
        <p:nvSpPr>
          <p:cNvPr id="17" name="5 Rectángulo redondeado"/>
          <p:cNvSpPr/>
          <p:nvPr/>
        </p:nvSpPr>
        <p:spPr>
          <a:xfrm>
            <a:off x="9322688" y="6154912"/>
            <a:ext cx="885363"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51% - 75%</a:t>
            </a:r>
          </a:p>
        </p:txBody>
      </p:sp>
      <p:sp>
        <p:nvSpPr>
          <p:cNvPr id="18" name="6 Rectángulo redondeado"/>
          <p:cNvSpPr/>
          <p:nvPr/>
        </p:nvSpPr>
        <p:spPr>
          <a:xfrm>
            <a:off x="9322688" y="6482308"/>
            <a:ext cx="885363"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76% - 100%</a:t>
            </a:r>
          </a:p>
        </p:txBody>
      </p:sp>
      <p:sp>
        <p:nvSpPr>
          <p:cNvPr id="19" name="7 Rectángulo redondeado"/>
          <p:cNvSpPr/>
          <p:nvPr/>
        </p:nvSpPr>
        <p:spPr>
          <a:xfrm>
            <a:off x="10270760" y="5482176"/>
            <a:ext cx="1800000"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No existe</a:t>
            </a:r>
          </a:p>
        </p:txBody>
      </p:sp>
      <p:sp>
        <p:nvSpPr>
          <p:cNvPr id="20" name="8 Rectángulo redondeado"/>
          <p:cNvSpPr/>
          <p:nvPr/>
        </p:nvSpPr>
        <p:spPr>
          <a:xfrm>
            <a:off x="10270760" y="5812912"/>
            <a:ext cx="1800000"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Se encuentra en proceso</a:t>
            </a:r>
          </a:p>
        </p:txBody>
      </p:sp>
      <p:sp>
        <p:nvSpPr>
          <p:cNvPr id="21" name="9 Rectángulo redondeado"/>
          <p:cNvSpPr/>
          <p:nvPr/>
        </p:nvSpPr>
        <p:spPr>
          <a:xfrm>
            <a:off x="10270760" y="6154912"/>
            <a:ext cx="1800000"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Está documentado</a:t>
            </a:r>
          </a:p>
        </p:txBody>
      </p:sp>
      <p:sp>
        <p:nvSpPr>
          <p:cNvPr id="22" name="10 Rectángulo redondeado"/>
          <p:cNvSpPr/>
          <p:nvPr/>
        </p:nvSpPr>
        <p:spPr>
          <a:xfrm>
            <a:off x="10270760" y="6482308"/>
            <a:ext cx="1800000"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Evaluado/Revisado</a:t>
            </a:r>
          </a:p>
        </p:txBody>
      </p:sp>
      <p:graphicFrame>
        <p:nvGraphicFramePr>
          <p:cNvPr id="24" name="Diagrama 23"/>
          <p:cNvGraphicFramePr/>
          <p:nvPr>
            <p:extLst>
              <p:ext uri="{D42A27DB-BD31-4B8C-83A1-F6EECF244321}">
                <p14:modId xmlns:p14="http://schemas.microsoft.com/office/powerpoint/2010/main" val="622865761"/>
              </p:ext>
            </p:extLst>
          </p:nvPr>
        </p:nvGraphicFramePr>
        <p:xfrm>
          <a:off x="26504" y="4853357"/>
          <a:ext cx="4762064" cy="1974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5" name="CuadroTexto 24"/>
          <p:cNvSpPr txBox="1"/>
          <p:nvPr/>
        </p:nvSpPr>
        <p:spPr>
          <a:xfrm>
            <a:off x="0" y="4515733"/>
            <a:ext cx="3199104" cy="338554"/>
          </a:xfrm>
          <a:prstGeom prst="rect">
            <a:avLst/>
          </a:prstGeom>
          <a:solidFill>
            <a:schemeClr val="tx1"/>
          </a:solidFill>
        </p:spPr>
        <p:txBody>
          <a:bodyPr wrap="square" rtlCol="0">
            <a:spAutoFit/>
          </a:bodyPr>
          <a:lstStyle/>
          <a:p>
            <a:r>
              <a:rPr lang="es-CO" sz="1600" b="1" dirty="0">
                <a:solidFill>
                  <a:schemeClr val="bg1"/>
                </a:solidFill>
              </a:rPr>
              <a:t>Insumos para planear la auditoría</a:t>
            </a:r>
            <a:endParaRPr lang="es-CO" sz="1600" b="1" dirty="0"/>
          </a:p>
        </p:txBody>
      </p:sp>
      <p:graphicFrame>
        <p:nvGraphicFramePr>
          <p:cNvPr id="26" name="1 Gráfico"/>
          <p:cNvGraphicFramePr>
            <a:graphicFrameLocks/>
          </p:cNvGraphicFramePr>
          <p:nvPr>
            <p:extLst>
              <p:ext uri="{D42A27DB-BD31-4B8C-83A1-F6EECF244321}">
                <p14:modId xmlns:p14="http://schemas.microsoft.com/office/powerpoint/2010/main" val="1290091442"/>
              </p:ext>
            </p:extLst>
          </p:nvPr>
        </p:nvGraphicFramePr>
        <p:xfrm>
          <a:off x="3096087" y="1511757"/>
          <a:ext cx="6229350" cy="4083556"/>
        </p:xfrm>
        <a:graphic>
          <a:graphicData uri="http://schemas.openxmlformats.org/drawingml/2006/chart">
            <c:chart xmlns:c="http://schemas.openxmlformats.org/drawingml/2006/chart" xmlns:r="http://schemas.openxmlformats.org/officeDocument/2006/relationships" r:id="rId7"/>
          </a:graphicData>
        </a:graphic>
      </p:graphicFrame>
      <p:sp>
        <p:nvSpPr>
          <p:cNvPr id="13" name="3 Llamada rectangular redondeada"/>
          <p:cNvSpPr/>
          <p:nvPr/>
        </p:nvSpPr>
        <p:spPr>
          <a:xfrm>
            <a:off x="6360217" y="419378"/>
            <a:ext cx="5591150" cy="6343128"/>
          </a:xfrm>
          <a:prstGeom prst="wedgeRoundRectCallout">
            <a:avLst>
              <a:gd name="adj1" fmla="val -57196"/>
              <a:gd name="adj2" fmla="val 8421"/>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buFont typeface="+mj-lt"/>
              <a:buAutoNum type="arabicPeriod"/>
            </a:pPr>
            <a:r>
              <a:rPr lang="es-CO" sz="1600" dirty="0" smtClean="0">
                <a:solidFill>
                  <a:prstClr val="black"/>
                </a:solidFill>
              </a:rPr>
              <a:t>Incluir </a:t>
            </a:r>
            <a:r>
              <a:rPr lang="es-CO" sz="1600" dirty="0">
                <a:solidFill>
                  <a:prstClr val="black"/>
                </a:solidFill>
              </a:rPr>
              <a:t>en el paso 01 del Procedimiento Auditorías de Control Interno (P-EI-02), que al momento de elaborar el </a:t>
            </a:r>
            <a:r>
              <a:rPr lang="es-CO" sz="1600" dirty="0" smtClean="0">
                <a:solidFill>
                  <a:prstClr val="black"/>
                </a:solidFill>
              </a:rPr>
              <a:t>Programa </a:t>
            </a:r>
            <a:r>
              <a:rPr lang="es-CO" sz="1600" dirty="0">
                <a:solidFill>
                  <a:prstClr val="black"/>
                </a:solidFill>
              </a:rPr>
              <a:t>General de Auditorías de Control Interno (F-EI-10) se debe considerar la formulación estratégica, las fuentes de ingresos y recursos, los costos de sus actividades y los sistemas de información.</a:t>
            </a:r>
          </a:p>
          <a:p>
            <a:pPr marL="342900" indent="-342900" algn="just">
              <a:buFont typeface="+mj-lt"/>
              <a:buAutoNum type="arabicPeriod"/>
            </a:pPr>
            <a:r>
              <a:rPr lang="es-CO" sz="1600" dirty="0" smtClean="0">
                <a:solidFill>
                  <a:prstClr val="black"/>
                </a:solidFill>
              </a:rPr>
              <a:t>Incluir </a:t>
            </a:r>
            <a:r>
              <a:rPr lang="es-CO" sz="1600" dirty="0">
                <a:solidFill>
                  <a:prstClr val="black"/>
                </a:solidFill>
              </a:rPr>
              <a:t>en el paso 01 del Procedimiento Auditorías de Control Interno (P-EI-02), que al momento de definir el alcance de la auditoría se deben considerar los tres aspectos básicos de evaluación: 1. Cumplimiento, 2. Estratégico y 3. Gestión y Resultados.</a:t>
            </a:r>
          </a:p>
          <a:p>
            <a:pPr marL="342900" indent="-342900" algn="just">
              <a:buFont typeface="+mj-lt"/>
              <a:buAutoNum type="arabicPeriod"/>
            </a:pPr>
            <a:r>
              <a:rPr lang="es-CO" sz="1600" dirty="0" smtClean="0">
                <a:solidFill>
                  <a:prstClr val="black"/>
                </a:solidFill>
              </a:rPr>
              <a:t>Incluir </a:t>
            </a:r>
            <a:r>
              <a:rPr lang="es-CO" sz="1600" dirty="0">
                <a:solidFill>
                  <a:prstClr val="black"/>
                </a:solidFill>
              </a:rPr>
              <a:t>como una de las funciones del Comité Coordinador de Control Interno (C-DE-07) la programa anual  de auditoría interna.</a:t>
            </a:r>
          </a:p>
          <a:p>
            <a:pPr marL="342900" indent="-342900" algn="just">
              <a:buFont typeface="+mj-lt"/>
              <a:buAutoNum type="arabicPeriod"/>
            </a:pPr>
            <a:r>
              <a:rPr lang="es-CO" sz="1600" dirty="0" smtClean="0">
                <a:solidFill>
                  <a:prstClr val="black"/>
                </a:solidFill>
              </a:rPr>
              <a:t>Aclarar </a:t>
            </a:r>
            <a:r>
              <a:rPr lang="es-CO" sz="1600" dirty="0">
                <a:solidFill>
                  <a:prstClr val="black"/>
                </a:solidFill>
              </a:rPr>
              <a:t>en el Procedimiento Auditorías de Control Interno (P-EI-02) que la Secretaría de Control Interno puede realizar Auditorías internas a procesos, actividades u operaciones no contempladas en el Programa Anual de Auditoría, cuando lo determine el representante legal o las condiciones así lo ameriten.</a:t>
            </a:r>
          </a:p>
          <a:p>
            <a:pPr marL="342900" indent="-342900" algn="just">
              <a:buFont typeface="+mj-lt"/>
              <a:buAutoNum type="arabicPeriod"/>
            </a:pPr>
            <a:r>
              <a:rPr lang="es-CO" sz="1600" dirty="0" smtClean="0">
                <a:solidFill>
                  <a:prstClr val="black"/>
                </a:solidFill>
              </a:rPr>
              <a:t>Se </a:t>
            </a:r>
            <a:r>
              <a:rPr lang="es-CO" sz="1600" dirty="0">
                <a:solidFill>
                  <a:prstClr val="black"/>
                </a:solidFill>
              </a:rPr>
              <a:t>debe especificar en el Procedimiento Auditorías de Control Interno (P-EI-02), que el Programa General de Auditorías de Control Interno (F-EI-10), incluye las auditorías internas al SIG.</a:t>
            </a:r>
            <a:endParaRPr lang="es-ES" sz="1600" dirty="0">
              <a:solidFill>
                <a:prstClr val="black"/>
              </a:solidFill>
            </a:endParaRPr>
          </a:p>
        </p:txBody>
      </p:sp>
    </p:spTree>
    <p:extLst>
      <p:ext uri="{BB962C8B-B14F-4D97-AF65-F5344CB8AC3E}">
        <p14:creationId xmlns:p14="http://schemas.microsoft.com/office/powerpoint/2010/main" val="1024425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box(in)">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25"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Título"/>
          <p:cNvSpPr>
            <a:spLocks noGrp="1"/>
          </p:cNvSpPr>
          <p:nvPr>
            <p:ph type="title"/>
          </p:nvPr>
        </p:nvSpPr>
        <p:spPr>
          <a:xfrm>
            <a:off x="1981200" y="-16"/>
            <a:ext cx="8229600" cy="857248"/>
          </a:xfrm>
        </p:spPr>
        <p:txBody>
          <a:bodyPr>
            <a:normAutofit/>
          </a:bodyPr>
          <a:lstStyle/>
          <a:p>
            <a:pPr algn="r"/>
            <a:r>
              <a:rPr lang="es-ES" sz="2400" b="1" dirty="0">
                <a:solidFill>
                  <a:schemeClr val="bg1"/>
                </a:solidFill>
                <a:latin typeface="+mn-lt"/>
              </a:rPr>
              <a:t>Diagnóstico MECI 2014</a:t>
            </a:r>
            <a:br>
              <a:rPr lang="es-ES" sz="2400" b="1" dirty="0">
                <a:solidFill>
                  <a:schemeClr val="bg1"/>
                </a:solidFill>
                <a:latin typeface="+mn-lt"/>
              </a:rPr>
            </a:br>
            <a:r>
              <a:rPr lang="es-ES" sz="2400" b="1" dirty="0">
                <a:solidFill>
                  <a:schemeClr val="bg1"/>
                </a:solidFill>
                <a:latin typeface="+mn-lt"/>
              </a:rPr>
              <a:t>Elemento </a:t>
            </a:r>
            <a:r>
              <a:rPr lang="es-ES" sz="2400" b="1" dirty="0" smtClean="0">
                <a:solidFill>
                  <a:schemeClr val="bg1"/>
                </a:solidFill>
                <a:latin typeface="+mn-lt"/>
              </a:rPr>
              <a:t>2.2.1</a:t>
            </a:r>
            <a:endParaRPr lang="es-ES" sz="2400" b="1" dirty="0">
              <a:solidFill>
                <a:schemeClr val="bg1"/>
              </a:solidFill>
              <a:latin typeface="+mn-lt"/>
            </a:endParaRPr>
          </a:p>
        </p:txBody>
      </p:sp>
      <p:sp>
        <p:nvSpPr>
          <p:cNvPr id="14" name="3 Rectángulo redondeado"/>
          <p:cNvSpPr/>
          <p:nvPr/>
        </p:nvSpPr>
        <p:spPr>
          <a:xfrm>
            <a:off x="9337678" y="5495167"/>
            <a:ext cx="885363"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0%-25%</a:t>
            </a:r>
          </a:p>
        </p:txBody>
      </p:sp>
      <p:sp>
        <p:nvSpPr>
          <p:cNvPr id="16" name="4 Rectángulo redondeado"/>
          <p:cNvSpPr/>
          <p:nvPr/>
        </p:nvSpPr>
        <p:spPr>
          <a:xfrm>
            <a:off x="9337678" y="5825903"/>
            <a:ext cx="885363"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26%-50%</a:t>
            </a:r>
          </a:p>
        </p:txBody>
      </p:sp>
      <p:sp>
        <p:nvSpPr>
          <p:cNvPr id="17" name="5 Rectángulo redondeado"/>
          <p:cNvSpPr/>
          <p:nvPr/>
        </p:nvSpPr>
        <p:spPr>
          <a:xfrm>
            <a:off x="9337678" y="6167903"/>
            <a:ext cx="885363"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51% - 75%</a:t>
            </a:r>
          </a:p>
        </p:txBody>
      </p:sp>
      <p:sp>
        <p:nvSpPr>
          <p:cNvPr id="18" name="6 Rectángulo redondeado"/>
          <p:cNvSpPr/>
          <p:nvPr/>
        </p:nvSpPr>
        <p:spPr>
          <a:xfrm>
            <a:off x="9337678" y="6495299"/>
            <a:ext cx="885363"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76% - 100%</a:t>
            </a:r>
          </a:p>
        </p:txBody>
      </p:sp>
      <p:sp>
        <p:nvSpPr>
          <p:cNvPr id="19" name="7 Rectángulo redondeado"/>
          <p:cNvSpPr/>
          <p:nvPr/>
        </p:nvSpPr>
        <p:spPr>
          <a:xfrm>
            <a:off x="10285750" y="5495167"/>
            <a:ext cx="1800000" cy="28575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S" sz="1000" dirty="0">
                <a:solidFill>
                  <a:prstClr val="black"/>
                </a:solidFill>
              </a:rPr>
              <a:t>No existe</a:t>
            </a:r>
          </a:p>
        </p:txBody>
      </p:sp>
      <p:sp>
        <p:nvSpPr>
          <p:cNvPr id="20" name="8 Rectángulo redondeado"/>
          <p:cNvSpPr/>
          <p:nvPr/>
        </p:nvSpPr>
        <p:spPr>
          <a:xfrm>
            <a:off x="10285750" y="5825903"/>
            <a:ext cx="1800000" cy="28575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sz="1000" dirty="0">
                <a:solidFill>
                  <a:prstClr val="black"/>
                </a:solidFill>
              </a:rPr>
              <a:t>Se encuentra en proceso</a:t>
            </a:r>
          </a:p>
        </p:txBody>
      </p:sp>
      <p:sp>
        <p:nvSpPr>
          <p:cNvPr id="21" name="9 Rectángulo redondeado"/>
          <p:cNvSpPr/>
          <p:nvPr/>
        </p:nvSpPr>
        <p:spPr>
          <a:xfrm>
            <a:off x="10285750" y="6167903"/>
            <a:ext cx="1800000" cy="28575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ES" sz="1000" dirty="0">
                <a:solidFill>
                  <a:prstClr val="black"/>
                </a:solidFill>
              </a:rPr>
              <a:t>Está documentado</a:t>
            </a:r>
          </a:p>
        </p:txBody>
      </p:sp>
      <p:sp>
        <p:nvSpPr>
          <p:cNvPr id="22" name="10 Rectángulo redondeado"/>
          <p:cNvSpPr/>
          <p:nvPr/>
        </p:nvSpPr>
        <p:spPr>
          <a:xfrm>
            <a:off x="10285750" y="6495299"/>
            <a:ext cx="1800000" cy="28575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a:solidFill>
                  <a:prstClr val="black"/>
                </a:solidFill>
              </a:rPr>
              <a:t>Evaluado/Revisado</a:t>
            </a:r>
          </a:p>
        </p:txBody>
      </p:sp>
      <p:graphicFrame>
        <p:nvGraphicFramePr>
          <p:cNvPr id="24" name="Diagrama 23"/>
          <p:cNvGraphicFramePr/>
          <p:nvPr>
            <p:extLst>
              <p:ext uri="{D42A27DB-BD31-4B8C-83A1-F6EECF244321}">
                <p14:modId xmlns:p14="http://schemas.microsoft.com/office/powerpoint/2010/main" val="3228550014"/>
              </p:ext>
            </p:extLst>
          </p:nvPr>
        </p:nvGraphicFramePr>
        <p:xfrm>
          <a:off x="118980" y="4521646"/>
          <a:ext cx="2552032" cy="23363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CuadroTexto 24"/>
          <p:cNvSpPr txBox="1"/>
          <p:nvPr/>
        </p:nvSpPr>
        <p:spPr>
          <a:xfrm>
            <a:off x="409072" y="4485553"/>
            <a:ext cx="2034403" cy="307777"/>
          </a:xfrm>
          <a:prstGeom prst="rect">
            <a:avLst/>
          </a:prstGeom>
          <a:noFill/>
        </p:spPr>
        <p:txBody>
          <a:bodyPr wrap="none" rtlCol="0">
            <a:spAutoFit/>
          </a:bodyPr>
          <a:lstStyle/>
          <a:p>
            <a:r>
              <a:rPr lang="es-CO" sz="1400" b="1" dirty="0" smtClean="0">
                <a:solidFill>
                  <a:schemeClr val="bg1"/>
                </a:solidFill>
              </a:rPr>
              <a:t>Principios de la auditoría</a:t>
            </a:r>
            <a:endParaRPr lang="es-CO" sz="1400" b="1" dirty="0">
              <a:solidFill>
                <a:schemeClr val="bg1"/>
              </a:solidFill>
            </a:endParaRPr>
          </a:p>
        </p:txBody>
      </p:sp>
      <p:graphicFrame>
        <p:nvGraphicFramePr>
          <p:cNvPr id="26" name="1 Gráfico"/>
          <p:cNvGraphicFramePr>
            <a:graphicFrameLocks/>
          </p:cNvGraphicFramePr>
          <p:nvPr>
            <p:extLst>
              <p:ext uri="{D42A27DB-BD31-4B8C-83A1-F6EECF244321}">
                <p14:modId xmlns:p14="http://schemas.microsoft.com/office/powerpoint/2010/main" val="430768024"/>
              </p:ext>
            </p:extLst>
          </p:nvPr>
        </p:nvGraphicFramePr>
        <p:xfrm>
          <a:off x="3096087" y="1511757"/>
          <a:ext cx="6229350" cy="4083556"/>
        </p:xfrm>
        <a:graphic>
          <a:graphicData uri="http://schemas.openxmlformats.org/drawingml/2006/chart">
            <c:chart xmlns:c="http://schemas.openxmlformats.org/drawingml/2006/chart" xmlns:r="http://schemas.openxmlformats.org/officeDocument/2006/relationships" r:id="rId8"/>
          </a:graphicData>
        </a:graphic>
      </p:graphicFrame>
      <p:sp>
        <p:nvSpPr>
          <p:cNvPr id="13" name="3 Llamada rectangular redondeada"/>
          <p:cNvSpPr/>
          <p:nvPr/>
        </p:nvSpPr>
        <p:spPr>
          <a:xfrm>
            <a:off x="7304595" y="1592531"/>
            <a:ext cx="5092271" cy="4453221"/>
          </a:xfrm>
          <a:prstGeom prst="wedgeRoundRectCallout">
            <a:avLst>
              <a:gd name="adj1" fmla="val -57196"/>
              <a:gd name="adj2" fmla="val 8421"/>
              <a:gd name="adj3" fmla="val 16667"/>
            </a:avLst>
          </a:prstGeom>
        </p:spPr>
        <p:style>
          <a:lnRef idx="2">
            <a:schemeClr val="accent2"/>
          </a:lnRef>
          <a:fillRef idx="1">
            <a:schemeClr val="lt1"/>
          </a:fillRef>
          <a:effectRef idx="0">
            <a:schemeClr val="accent2"/>
          </a:effectRef>
          <a:fontRef idx="minor">
            <a:schemeClr val="dk1"/>
          </a:fontRef>
        </p:style>
        <p:txBody>
          <a:bodyPr rtlCol="0" anchor="ctr"/>
          <a:lstStyle/>
          <a:p>
            <a:pPr marL="342900" indent="-342900" algn="just">
              <a:buFont typeface="+mj-lt"/>
              <a:buAutoNum type="arabicPeriod"/>
            </a:pPr>
            <a:r>
              <a:rPr lang="es-CO" sz="1600" dirty="0" smtClean="0">
                <a:solidFill>
                  <a:prstClr val="black"/>
                </a:solidFill>
              </a:rPr>
              <a:t>En </a:t>
            </a:r>
            <a:r>
              <a:rPr lang="es-CO" sz="1600" dirty="0">
                <a:solidFill>
                  <a:prstClr val="black"/>
                </a:solidFill>
              </a:rPr>
              <a:t>el Listado Maestro de Registros no se encuentra relacionado el Informe Ejecutivo Anual de Control Interno, tampoco se encontró relacionado en los diferentes documentos que conforman el proceso.</a:t>
            </a:r>
          </a:p>
          <a:p>
            <a:pPr marL="342900" indent="-342900" algn="just">
              <a:buFont typeface="+mj-lt"/>
              <a:buAutoNum type="arabicPeriod"/>
            </a:pPr>
            <a:r>
              <a:rPr lang="es-CO" sz="1600" dirty="0" smtClean="0">
                <a:solidFill>
                  <a:prstClr val="black"/>
                </a:solidFill>
              </a:rPr>
              <a:t>Incluir </a:t>
            </a:r>
            <a:r>
              <a:rPr lang="es-CO" sz="1600" dirty="0">
                <a:solidFill>
                  <a:prstClr val="black"/>
                </a:solidFill>
              </a:rPr>
              <a:t>en el Procedimiento Auditorías de Control Interno (P-EI-02) los pasos a seguir al momento de requerir enviar  los resultados de un trabajo a partes ajenas  a la organización.</a:t>
            </a:r>
          </a:p>
          <a:p>
            <a:pPr marL="342900" indent="-342900" algn="just">
              <a:buFont typeface="+mj-lt"/>
              <a:buAutoNum type="arabicPeriod"/>
            </a:pPr>
            <a:r>
              <a:rPr lang="es-CO" sz="1600" dirty="0" smtClean="0">
                <a:solidFill>
                  <a:prstClr val="black"/>
                </a:solidFill>
              </a:rPr>
              <a:t>Informe </a:t>
            </a:r>
            <a:r>
              <a:rPr lang="es-CO" sz="1600" dirty="0">
                <a:solidFill>
                  <a:prstClr val="black"/>
                </a:solidFill>
              </a:rPr>
              <a:t>debe ser realizado de acuerdo a los lineamientos del DAFP. Sirve como insumo para el fortalecimiento continuo y mejora del Sistema de Control Interno en la entidad</a:t>
            </a:r>
            <a:r>
              <a:rPr lang="es-CO" sz="1600" dirty="0" smtClean="0">
                <a:solidFill>
                  <a:prstClr val="black"/>
                </a:solidFill>
              </a:rPr>
              <a:t>.</a:t>
            </a:r>
          </a:p>
          <a:p>
            <a:pPr marL="342900" indent="-342900" algn="just">
              <a:buFont typeface="+mj-lt"/>
              <a:buAutoNum type="arabicPeriod"/>
            </a:pPr>
            <a:r>
              <a:rPr lang="es-CO" sz="1600" dirty="0" smtClean="0">
                <a:solidFill>
                  <a:prstClr val="black"/>
                </a:solidFill>
              </a:rPr>
              <a:t>Publicar los informes ejecutivos anuales de control interno en la carpeta Registros del Proceso EI, con el facilitar su acceso por parte de los servidores públicos</a:t>
            </a:r>
            <a:endParaRPr lang="es-ES" sz="1600" dirty="0">
              <a:solidFill>
                <a:prstClr val="black"/>
              </a:solidFill>
            </a:endParaRPr>
          </a:p>
        </p:txBody>
      </p:sp>
      <p:sp>
        <p:nvSpPr>
          <p:cNvPr id="30" name="Rectángulo redondeado 29"/>
          <p:cNvSpPr/>
          <p:nvPr/>
        </p:nvSpPr>
        <p:spPr>
          <a:xfrm>
            <a:off x="133404" y="1683043"/>
            <a:ext cx="2664296" cy="252919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CO" sz="1600" b="1" dirty="0">
                <a:solidFill>
                  <a:prstClr val="white"/>
                </a:solidFill>
              </a:rPr>
              <a:t> </a:t>
            </a:r>
            <a:r>
              <a:rPr lang="es-CO" sz="1600" dirty="0" smtClean="0">
                <a:solidFill>
                  <a:prstClr val="white"/>
                </a:solidFill>
              </a:rPr>
              <a:t>El </a:t>
            </a:r>
            <a:r>
              <a:rPr lang="es-CO" sz="1600" dirty="0">
                <a:solidFill>
                  <a:prstClr val="white"/>
                </a:solidFill>
              </a:rPr>
              <a:t>ejercicio de auditoría se cierra en la validación de  la implementación de las acciones propuestas por parte de los responsables en los planes de acción en las fechas establecidas y  valorar su efectividad</a:t>
            </a:r>
            <a:r>
              <a:rPr lang="es-CO" sz="1600" dirty="0" smtClean="0">
                <a:solidFill>
                  <a:prstClr val="white"/>
                </a:solidFill>
              </a:rPr>
              <a:t>. MECI 2014</a:t>
            </a:r>
            <a:endParaRPr lang="es-CO" sz="1600" dirty="0">
              <a:solidFill>
                <a:prstClr val="white"/>
              </a:solidFill>
            </a:endParaRPr>
          </a:p>
        </p:txBody>
      </p:sp>
    </p:spTree>
    <p:extLst>
      <p:ext uri="{BB962C8B-B14F-4D97-AF65-F5344CB8AC3E}">
        <p14:creationId xmlns:p14="http://schemas.microsoft.com/office/powerpoint/2010/main" val="1136184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ox(in)">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4" grpId="0">
        <p:bldAsOne/>
      </p:bldGraphic>
      <p:bldP spid="25" grpId="0"/>
      <p:bldP spid="13"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O" dirty="0" smtClean="0">
                <a:solidFill>
                  <a:schemeClr val="bg1"/>
                </a:solidFill>
              </a:rPr>
              <a:t>Insumos para planear la auditoría</a:t>
            </a:r>
            <a:endParaRPr lang="es-CO" dirty="0">
              <a:solidFill>
                <a:schemeClr val="bg1"/>
              </a:solidFill>
            </a:endParaRPr>
          </a:p>
        </p:txBody>
      </p:sp>
      <p:graphicFrame>
        <p:nvGraphicFramePr>
          <p:cNvPr id="3" name="Diagrama 2"/>
          <p:cNvGraphicFramePr/>
          <p:nvPr>
            <p:extLst>
              <p:ext uri="{D42A27DB-BD31-4B8C-83A1-F6EECF244321}">
                <p14:modId xmlns:p14="http://schemas.microsoft.com/office/powerpoint/2010/main" val="1874716934"/>
              </p:ext>
            </p:extLst>
          </p:nvPr>
        </p:nvGraphicFramePr>
        <p:xfrm>
          <a:off x="8454683" y="4698609"/>
          <a:ext cx="3924886" cy="19742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8876715" y="4360985"/>
            <a:ext cx="3044360" cy="338554"/>
          </a:xfrm>
          <a:prstGeom prst="rect">
            <a:avLst/>
          </a:prstGeom>
          <a:noFill/>
        </p:spPr>
        <p:txBody>
          <a:bodyPr wrap="none" rtlCol="0">
            <a:spAutoFit/>
          </a:bodyPr>
          <a:lstStyle/>
          <a:p>
            <a:r>
              <a:rPr lang="es-CO" sz="1600" b="1" dirty="0">
                <a:solidFill>
                  <a:schemeClr val="bg1"/>
                </a:solidFill>
              </a:rPr>
              <a:t>Insumos para planear la auditoría</a:t>
            </a:r>
            <a:endParaRPr lang="es-CO" sz="1600" b="1" dirty="0"/>
          </a:p>
        </p:txBody>
      </p:sp>
      <p:graphicFrame>
        <p:nvGraphicFramePr>
          <p:cNvPr id="5" name="Diagrama 4"/>
          <p:cNvGraphicFramePr/>
          <p:nvPr>
            <p:extLst>
              <p:ext uri="{D42A27DB-BD31-4B8C-83A1-F6EECF244321}">
                <p14:modId xmlns:p14="http://schemas.microsoft.com/office/powerpoint/2010/main" val="523440686"/>
              </p:ext>
            </p:extLst>
          </p:nvPr>
        </p:nvGraphicFramePr>
        <p:xfrm>
          <a:off x="2032001" y="3801979"/>
          <a:ext cx="2552032" cy="233635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CuadroTexto 5"/>
          <p:cNvSpPr txBox="1"/>
          <p:nvPr/>
        </p:nvSpPr>
        <p:spPr>
          <a:xfrm>
            <a:off x="2322093" y="3765886"/>
            <a:ext cx="2034403" cy="307777"/>
          </a:xfrm>
          <a:prstGeom prst="rect">
            <a:avLst/>
          </a:prstGeom>
          <a:noFill/>
        </p:spPr>
        <p:txBody>
          <a:bodyPr wrap="none" rtlCol="0">
            <a:spAutoFit/>
          </a:bodyPr>
          <a:lstStyle/>
          <a:p>
            <a:r>
              <a:rPr lang="es-CO" sz="1400" b="1" dirty="0" smtClean="0">
                <a:solidFill>
                  <a:schemeClr val="bg1"/>
                </a:solidFill>
              </a:rPr>
              <a:t>Principios de la auditoría</a:t>
            </a:r>
            <a:endParaRPr lang="es-CO" sz="1400" b="1" dirty="0">
              <a:solidFill>
                <a:schemeClr val="bg1"/>
              </a:solidFill>
            </a:endParaRPr>
          </a:p>
        </p:txBody>
      </p:sp>
    </p:spTree>
    <p:extLst>
      <p:ext uri="{BB962C8B-B14F-4D97-AF65-F5344CB8AC3E}">
        <p14:creationId xmlns:p14="http://schemas.microsoft.com/office/powerpoint/2010/main" val="4007862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NTILLA PPT ALCALDIA DE BELL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188</TotalTime>
  <Words>1282</Words>
  <Application>Microsoft Office PowerPoint</Application>
  <PresentationFormat>Panorámica</PresentationFormat>
  <Paragraphs>101</Paragraphs>
  <Slides>5</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Cambria</vt:lpstr>
      <vt:lpstr>PLANTILLA PPT ALCALDIA DE BELLO</vt:lpstr>
      <vt:lpstr>Diagnóstico MECI 2014 Elemento 2.2.1</vt:lpstr>
      <vt:lpstr>Diagnóstico MECI 2014 Elemento 2.2.1</vt:lpstr>
      <vt:lpstr>Diagnóstico MECI 2014 Elemento 2.2.1</vt:lpstr>
      <vt:lpstr>Diagnóstico MECI 2014 Elemento 2.2.1</vt:lpstr>
      <vt:lpstr>Insumos para planear la auditoría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Diagnóstico MECI 2014 Elemento 2.1.1</dc:title>
  <dc:creator>Marlo Florez</dc:creator>
  <cp:lastModifiedBy>Marlo Florez</cp:lastModifiedBy>
  <cp:revision>22</cp:revision>
  <dcterms:created xsi:type="dcterms:W3CDTF">2014-09-25T05:24:29Z</dcterms:created>
  <dcterms:modified xsi:type="dcterms:W3CDTF">2014-10-02T10:20:25Z</dcterms:modified>
</cp:coreProperties>
</file>